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91" r:id="rId2"/>
    <p:sldId id="271" r:id="rId3"/>
    <p:sldId id="287" r:id="rId4"/>
    <p:sldId id="290" r:id="rId5"/>
    <p:sldId id="283" r:id="rId6"/>
    <p:sldId id="258" r:id="rId7"/>
    <p:sldId id="285" r:id="rId8"/>
    <p:sldId id="260" r:id="rId9"/>
    <p:sldId id="272" r:id="rId10"/>
    <p:sldId id="274" r:id="rId11"/>
    <p:sldId id="286" r:id="rId12"/>
    <p:sldId id="273" r:id="rId13"/>
    <p:sldId id="278" r:id="rId14"/>
    <p:sldId id="276" r:id="rId15"/>
    <p:sldId id="281" r:id="rId16"/>
    <p:sldId id="288" r:id="rId17"/>
    <p:sldId id="289" r:id="rId18"/>
    <p:sldId id="280" r:id="rId19"/>
    <p:sldId id="270" r:id="rId20"/>
  </p:sldIdLst>
  <p:sldSz cx="18288000" cy="10287000"/>
  <p:notesSz cx="6858000" cy="9144000"/>
  <p:embeddedFontLst>
    <p:embeddedFont>
      <p:font typeface="Poppin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MingLiU-ExtB" panose="02020500000000000000" pitchFamily="18" charset="-120"/>
      <p:regular r:id="rId30"/>
    </p:embeddedFont>
    <p:embeddedFont>
      <p:font typeface="Poppins Bold" panose="020B0604020202020204" charset="0"/>
      <p:regular r:id="rId31"/>
    </p:embeddedFont>
    <p:embeddedFont>
      <p:font typeface="Poppins Medium" panose="020B060402020202020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2F3"/>
    <a:srgbClr val="153669"/>
    <a:srgbClr val="445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F2137-C045-4EB7-B319-8A5B9B6A41D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36730-D1DE-4175-87C2-BEC34619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5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36730-D1DE-4175-87C2-BEC3461931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4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icontent.businessinsurance.com/09cd353f-339d-41b3-8dd3-067a730b9d90.jpg" TargetMode="External"/><Relationship Id="rId4" Type="http://schemas.openxmlformats.org/officeDocument/2006/relationships/hyperlink" Target="https://www.freepik.com/premium-ai-image/glowing-bitcoin-symbol-representing-futuristic-potential-disruptive-impact_179499185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worldbank.org/indicator/IT.NET.USER.ZS" TargetMode="External"/><Relationship Id="rId3" Type="http://schemas.openxmlformats.org/officeDocument/2006/relationships/image" Target="../media/image9.svg"/><Relationship Id="rId7" Type="http://schemas.openxmlformats.org/officeDocument/2006/relationships/hyperlink" Target="https://www.worldbank.org/en/research/brief/inflation-databas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ur02.safelinks.protection.outlook.com/?url=https%3A%2F%2Fdata.worldbank.org%2Findicator%2FSL.UEM.TOTL.ZS%3Fend%3D2023%26start%3D2021&amp;data=05%7C02%7Csofija.kaluderovic22%40johncabot.edu%7Cbd3c8f9d93ac4da3fbd508dd56a0fdd5%7C6da03426d4c54c618b5b0cd19e54ace9%7C0%7C0%7C638761971783087438%7CUnknown%7CTWFpbGZsb3d8eyJFbXB0eU1hcGkiOnRydWUsIlYiOiIwLjAuMDAwMCIsIlAiOiJXaW4zMiIsIkFOIjoiTWFpbCIsIldUIjoyfQ%3D%3D%7C0%7C%7C%7C&amp;sdata=PzCEclzGysRWu0Ys3olk7E8P7B06H5rTCbTI7ZWUzf0%3D&amp;reserved=0" TargetMode="External"/><Relationship Id="rId5" Type="http://schemas.openxmlformats.org/officeDocument/2006/relationships/hyperlink" Target="https://eur02.safelinks.protection.outlook.com/?url=https%3A%2F%2Fdata.worldbank.org%2Findicator%2FNY.GDP.PCAP.CD%3Fend%3D2023%26start%3D2021&amp;data=05%7C02%7Csofija.kaluderovic22%40johncabot.edu%7Cbd3c8f9d93ac4da3fbd508dd56a0fdd5%7C6da03426d4c54c618b5b0cd19e54ace9%7C0%7C0%7C638761971783068040%7CUnknown%7CTWFpbGZsb3d8eyJFbXB0eU1hcGkiOnRydWUsIlYiOiIwLjAuMDAwMCIsIlAiOiJXaW4zMiIsIkFOIjoiTWFpbCIsIldUIjoyfQ%3D%3D%7C0%7C%7C%7C&amp;sdata=exMDAZXS1y6OFP66pbEJ41O%2F%2BZlyY5zctQy9SW3oO9Y%3D&amp;reserved=0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eur02.safelinks.protection.outlook.com/?url=https%3A%2F%2Fwid.world%2Fworld%2F%23sptinc_p90p100_z%2FUS%3BFR%3BDE%3BCN%3BZA%3BGB%3BWO%2F2023%2Feu%2Fk%2Fp%2Fyearly%2Fs%2Ffalse%2F24.722500000000004%2F80%2Fcurve%2Ffalse%2Fcountry&amp;data=05%7C02%7Csofija.kaluderovic22%40johncabot.edu%7Cbd3c8f9d93ac4da3fbd508dd56a0fdd5%7C6da03426d4c54c618b5b0cd19e54ace9%7C0%7C0%7C638761971783101674%7CUnknown%7CTWFpbGZsb3d8eyJFbXB0eU1hcGkiOnRydWUsIlYiOiIwLjAuMDAwMCIsIlAiOiJXaW4zMiIsIkFOIjoiTWFpbCIsIldUIjoyfQ%3D%3D%7C0%7C%7C%7C&amp;sdata=32ENn%2FIllVkVrKhgLe7QSIatJpVL%2FcMOeHoOL4o0H%2FY%3D&amp;reserved=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1147119"/>
            <a:ext cx="17566660" cy="7315200"/>
            <a:chOff x="475062" y="876300"/>
            <a:chExt cx="17566660" cy="7315200"/>
          </a:xfrm>
        </p:grpSpPr>
        <p:pic>
          <p:nvPicPr>
            <p:cNvPr id="1026" name="Picture 2" descr="Crypto crime hit record $14 billion in 2021 | Business Insuran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0" y="876300"/>
              <a:ext cx="9659722" cy="731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remium Photo | Glowing Bitcoin Symbol Representing the Futuristic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62" y="876300"/>
              <a:ext cx="7906938" cy="731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3258800" y="9334500"/>
            <a:ext cx="5228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200" dirty="0" smtClean="0">
                <a:latin typeface="Poppins" panose="020B0604020202020204" charset="0"/>
                <a:cs typeface="Poppins" panose="020B0604020202020204" charset="0"/>
              </a:rPr>
              <a:t>Sources: </a:t>
            </a:r>
            <a:r>
              <a:rPr lang="en-US" sz="1200" dirty="0">
                <a:latin typeface="Poppins" panose="020B0604020202020204" charset="0"/>
                <a:cs typeface="Poppins" panose="020B0604020202020204" charset="0"/>
                <a:hlinkClick r:id="rId4"/>
              </a:rPr>
              <a:t>Glowing Bitcoin Symbol Representing the Futuristic Potential and Disruptive Impact | Premium AI-generated </a:t>
            </a:r>
            <a:r>
              <a:rPr lang="en-US" sz="1200" dirty="0" smtClean="0">
                <a:latin typeface="Poppins" panose="020B0604020202020204" charset="0"/>
                <a:cs typeface="Poppins" panose="020B0604020202020204" charset="0"/>
                <a:hlinkClick r:id="rId4"/>
              </a:rPr>
              <a:t>image</a:t>
            </a:r>
            <a:r>
              <a:rPr lang="sr-Latn-ME" sz="1200" dirty="0" smtClean="0">
                <a:latin typeface="Poppins" panose="020B0604020202020204" charset="0"/>
                <a:cs typeface="Poppins" panose="020B0604020202020204" charset="0"/>
              </a:rPr>
              <a:t>,</a:t>
            </a:r>
          </a:p>
          <a:p>
            <a:r>
              <a:rPr lang="en-US" sz="1200" dirty="0">
                <a:latin typeface="Poppins" panose="020B0604020202020204" charset="0"/>
                <a:cs typeface="Poppins" panose="020B0604020202020204" charset="0"/>
                <a:hlinkClick r:id="rId5"/>
              </a:rPr>
              <a:t>https://</a:t>
            </a:r>
            <a:r>
              <a:rPr lang="en-US" sz="1200" dirty="0" smtClean="0">
                <a:latin typeface="Poppins" panose="020B0604020202020204" charset="0"/>
                <a:cs typeface="Poppins" panose="020B0604020202020204" charset="0"/>
                <a:hlinkClick r:id="rId5"/>
              </a:rPr>
              <a:t>bicontent.businessinsurance.com/09cd353f-339d-41b3-8dd3-067a730b9d90.jpg</a:t>
            </a:r>
            <a:endParaRPr lang="sr-Latn-ME" sz="1200" dirty="0" smtClean="0">
              <a:latin typeface="Poppins" panose="020B0604020202020204" charset="0"/>
              <a:cs typeface="Poppins" panose="020B0604020202020204" charset="0"/>
            </a:endParaRPr>
          </a:p>
          <a:p>
            <a:endParaRPr lang="en-US" dirty="0"/>
          </a:p>
        </p:txBody>
      </p:sp>
      <p:grpSp>
        <p:nvGrpSpPr>
          <p:cNvPr id="6" name="Group 16"/>
          <p:cNvGrpSpPr/>
          <p:nvPr/>
        </p:nvGrpSpPr>
        <p:grpSpPr>
          <a:xfrm rot="-10800000">
            <a:off x="16873701" y="-266700"/>
            <a:ext cx="2828598" cy="2475023"/>
            <a:chOff x="0" y="0"/>
            <a:chExt cx="812800" cy="711200"/>
          </a:xfrm>
        </p:grpSpPr>
        <p:sp>
          <p:nvSpPr>
            <p:cNvPr id="7" name="Freeform 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18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1400616" y="8008736"/>
            <a:ext cx="3030318" cy="2651528"/>
            <a:chOff x="0" y="0"/>
            <a:chExt cx="812800" cy="711200"/>
          </a:xfrm>
        </p:grpSpPr>
        <p:sp>
          <p:nvSpPr>
            <p:cNvPr id="10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32"/>
          <p:cNvGrpSpPr/>
          <p:nvPr/>
        </p:nvGrpSpPr>
        <p:grpSpPr>
          <a:xfrm>
            <a:off x="-154288" y="8549651"/>
            <a:ext cx="2020733" cy="1768142"/>
            <a:chOff x="0" y="0"/>
            <a:chExt cx="812800" cy="711200"/>
          </a:xfrm>
        </p:grpSpPr>
        <p:sp>
          <p:nvSpPr>
            <p:cNvPr id="13" name="Freeform 3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34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5" name="Group 27"/>
          <p:cNvGrpSpPr/>
          <p:nvPr/>
        </p:nvGrpSpPr>
        <p:grpSpPr>
          <a:xfrm rot="-10800000">
            <a:off x="17131877" y="414854"/>
            <a:ext cx="802213" cy="701937"/>
            <a:chOff x="0" y="0"/>
            <a:chExt cx="812800" cy="711200"/>
          </a:xfrm>
        </p:grpSpPr>
        <p:sp>
          <p:nvSpPr>
            <p:cNvPr id="16" name="Freeform 2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29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6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3"/>
          <p:cNvGrpSpPr/>
          <p:nvPr/>
        </p:nvGrpSpPr>
        <p:grpSpPr>
          <a:xfrm>
            <a:off x="15736799" y="5958037"/>
            <a:ext cx="5622271" cy="4919487"/>
            <a:chOff x="0" y="0"/>
            <a:chExt cx="812800" cy="711200"/>
          </a:xfrm>
        </p:grpSpPr>
        <p:sp>
          <p:nvSpPr>
            <p:cNvPr id="13" name="Freeform 3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3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4" name="TextBox 24"/>
          <p:cNvSpPr txBox="1"/>
          <p:nvPr/>
        </p:nvSpPr>
        <p:spPr>
          <a:xfrm>
            <a:off x="2552700" y="342900"/>
            <a:ext cx="13335000" cy="783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Negative Correlation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0DF8B6-AE56-B006-5E02-1DDA5DEFA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767" y="1714500"/>
            <a:ext cx="10512866" cy="76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0" y="152357"/>
            <a:ext cx="1981200" cy="2166938"/>
          </a:xfrm>
          <a:prstGeom prst="rect">
            <a:avLst/>
          </a:prstGeom>
        </p:spPr>
      </p:pic>
      <p:grpSp>
        <p:nvGrpSpPr>
          <p:cNvPr id="6" name="Group 45"/>
          <p:cNvGrpSpPr/>
          <p:nvPr/>
        </p:nvGrpSpPr>
        <p:grpSpPr>
          <a:xfrm>
            <a:off x="15460800" y="8709100"/>
            <a:ext cx="1411942" cy="1250799"/>
            <a:chOff x="127000" y="273050"/>
            <a:chExt cx="1150747" cy="1019414"/>
          </a:xfrm>
        </p:grpSpPr>
        <p:sp>
          <p:nvSpPr>
            <p:cNvPr id="7" name="Freeform 46"/>
            <p:cNvSpPr/>
            <p:nvPr/>
          </p:nvSpPr>
          <p:spPr>
            <a:xfrm>
              <a:off x="464947" y="581264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4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9" name="Group 42"/>
          <p:cNvGrpSpPr/>
          <p:nvPr/>
        </p:nvGrpSpPr>
        <p:grpSpPr>
          <a:xfrm rot="-10800000">
            <a:off x="15972764" y="8016060"/>
            <a:ext cx="2020733" cy="1768142"/>
            <a:chOff x="0" y="0"/>
            <a:chExt cx="812800" cy="711200"/>
          </a:xfrm>
        </p:grpSpPr>
        <p:sp>
          <p:nvSpPr>
            <p:cNvPr id="10" name="Freeform 4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44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62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5400" y="-114301"/>
            <a:ext cx="1771135" cy="2393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080" y="352866"/>
            <a:ext cx="17602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oppins Bold" panose="020B0604020202020204" charset="0"/>
                <a:cs typeface="Poppins Bold" panose="020B0604020202020204" charset="0"/>
              </a:rPr>
              <a:t>Methodology</a:t>
            </a:r>
            <a:endParaRPr lang="en-US" dirty="0"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16251"/>
            <a:ext cx="17602200" cy="8610600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Cross-country 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data from 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2023</a:t>
            </a:r>
            <a:endParaRPr lang="sr-Latn-ME" dirty="0" smtClean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300000"/>
              </a:lnSpc>
            </a:pP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Ordinary Least Squares (OLS) regression</a:t>
            </a:r>
            <a:r>
              <a:rPr lang="sr-Latn-ME" dirty="0">
                <a:latin typeface="Poppins" panose="020B0604020202020204" charset="0"/>
                <a:cs typeface="Poppins" panose="020B0604020202020204" charset="0"/>
              </a:rPr>
              <a:t>s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 </a:t>
            </a:r>
            <a:endParaRPr lang="en-US" dirty="0" smtClean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300000"/>
              </a:lnSpc>
            </a:pP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A two-way 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approach </a:t>
            </a:r>
            <a:r>
              <a:rPr lang="sr-Latn-ME" dirty="0" smtClean="0">
                <a:latin typeface="Poppins" panose="020B0604020202020204" charset="0"/>
                <a:cs typeface="Poppins" panose="020B0604020202020204" charset="0"/>
              </a:rPr>
              <a:t>(crypto adoption </a:t>
            </a:r>
            <a:r>
              <a:rPr lang="en-US" b="1" dirty="0"/>
              <a:t>⇄</a:t>
            </a:r>
            <a:r>
              <a:rPr lang="en-US" dirty="0"/>
              <a:t> </a:t>
            </a:r>
            <a:r>
              <a:rPr lang="sr-Latn-ME" dirty="0" smtClean="0">
                <a:latin typeface="Poppins" panose="020B0604020202020204" charset="0"/>
                <a:cs typeface="Poppins" panose="020B0604020202020204" charset="0"/>
              </a:rPr>
              <a:t>crime) </a:t>
            </a:r>
            <a:endParaRPr lang="en-US" dirty="0" smtClean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300000"/>
              </a:lnSpc>
            </a:pP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Separate 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regressions 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for eight crime 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categories </a:t>
            </a:r>
            <a:endParaRPr lang="en-US" dirty="0" smtClean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300000"/>
              </a:lnSpc>
            </a:pP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A 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robustness check using data from a different year 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(2021)</a:t>
            </a:r>
            <a:endParaRPr lang="en-US" dirty="0">
              <a:latin typeface="Poppins" panose="020B0604020202020204" charset="0"/>
              <a:cs typeface="Poppins" panose="020B0604020202020204" charset="0"/>
            </a:endParaRPr>
          </a:p>
        </p:txBody>
      </p:sp>
      <p:grpSp>
        <p:nvGrpSpPr>
          <p:cNvPr id="5" name="Group 35"/>
          <p:cNvGrpSpPr/>
          <p:nvPr/>
        </p:nvGrpSpPr>
        <p:grpSpPr>
          <a:xfrm rot="-10800000">
            <a:off x="16764000" y="8648700"/>
            <a:ext cx="2020733" cy="1768142"/>
            <a:chOff x="0" y="0"/>
            <a:chExt cx="812800" cy="711200"/>
          </a:xfrm>
        </p:grpSpPr>
        <p:sp>
          <p:nvSpPr>
            <p:cNvPr id="6" name="Freeform 3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3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16564232" y="9390538"/>
            <a:ext cx="997288" cy="872627"/>
            <a:chOff x="0" y="0"/>
            <a:chExt cx="812800" cy="711200"/>
          </a:xfrm>
        </p:grpSpPr>
        <p:sp>
          <p:nvSpPr>
            <p:cNvPr id="9" name="Freeform 4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43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6600" y="6315047"/>
            <a:ext cx="5627096" cy="4919898"/>
          </a:xfrm>
          <a:prstGeom prst="rect">
            <a:avLst/>
          </a:prstGeom>
        </p:spPr>
      </p:pic>
      <p:grpSp>
        <p:nvGrpSpPr>
          <p:cNvPr id="12" name="Group 35"/>
          <p:cNvGrpSpPr/>
          <p:nvPr/>
        </p:nvGrpSpPr>
        <p:grpSpPr>
          <a:xfrm rot="-10800000">
            <a:off x="-304800" y="7488357"/>
            <a:ext cx="2020733" cy="1768142"/>
            <a:chOff x="0" y="0"/>
            <a:chExt cx="812800" cy="711200"/>
          </a:xfrm>
        </p:grpSpPr>
        <p:sp>
          <p:nvSpPr>
            <p:cNvPr id="13" name="Freeform 3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3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55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3"/>
          <p:cNvGrpSpPr/>
          <p:nvPr/>
        </p:nvGrpSpPr>
        <p:grpSpPr>
          <a:xfrm>
            <a:off x="15736799" y="5958037"/>
            <a:ext cx="5622271" cy="4919487"/>
            <a:chOff x="0" y="0"/>
            <a:chExt cx="812800" cy="711200"/>
          </a:xfrm>
        </p:grpSpPr>
        <p:sp>
          <p:nvSpPr>
            <p:cNvPr id="5" name="Freeform 3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3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5138" y="6774466"/>
            <a:ext cx="2414850" cy="1991629"/>
          </a:xfrm>
          <a:prstGeom prst="rect">
            <a:avLst/>
          </a:prstGeom>
        </p:spPr>
      </p:pic>
      <p:grpSp>
        <p:nvGrpSpPr>
          <p:cNvPr id="8" name="Group 42"/>
          <p:cNvGrpSpPr/>
          <p:nvPr/>
        </p:nvGrpSpPr>
        <p:grpSpPr>
          <a:xfrm rot="-10800000">
            <a:off x="15707779" y="8881111"/>
            <a:ext cx="902696" cy="762000"/>
            <a:chOff x="0" y="0"/>
            <a:chExt cx="812800" cy="711200"/>
          </a:xfrm>
        </p:grpSpPr>
        <p:sp>
          <p:nvSpPr>
            <p:cNvPr id="9" name="Freeform 4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44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23611" y="1933979"/>
            <a:ext cx="631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Poppins Bold" panose="020B0604020202020204" charset="0"/>
                <a:cs typeface="Poppins Bold" panose="020B0604020202020204" charset="0"/>
              </a:rPr>
              <a:t>Multicollinearity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934200" y="723900"/>
            <a:ext cx="10690860" cy="3207006"/>
            <a:chOff x="6934200" y="723900"/>
            <a:chExt cx="10690860" cy="3207006"/>
          </a:xfrm>
        </p:grpSpPr>
        <p:pic>
          <p:nvPicPr>
            <p:cNvPr id="15" name="Picture 14" descr="C:\Users\Sofija\Downloads\thumbnail_image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723900"/>
              <a:ext cx="10690860" cy="32070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Oval 15"/>
            <p:cNvSpPr/>
            <p:nvPr/>
          </p:nvSpPr>
          <p:spPr>
            <a:xfrm>
              <a:off x="14478000" y="3314700"/>
              <a:ext cx="838200" cy="30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763640" y="5970778"/>
            <a:ext cx="10956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Poppins Bold" panose="020B0604020202020204" charset="0"/>
                <a:cs typeface="Poppins Bold" panose="020B0604020202020204" charset="0"/>
              </a:rPr>
              <a:t>Independent Variable Transformation</a:t>
            </a:r>
            <a:endParaRPr lang="en-US" sz="4400" dirty="0"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52240" y="8217725"/>
            <a:ext cx="7842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Poppins" panose="020B0604020202020204" charset="0"/>
                <a:cs typeface="Poppins" panose="020B0604020202020204" charset="0"/>
              </a:rPr>
              <a:t>logCryptoAdoptionIndex</a:t>
            </a:r>
            <a:r>
              <a:rPr lang="en-US" sz="2000" dirty="0" smtClean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ME" sz="2000" dirty="0" smtClean="0">
                <a:latin typeface="Poppins" panose="020B0604020202020204" charset="0"/>
                <a:cs typeface="Poppins" panose="020B0604020202020204" charset="0"/>
              </a:rPr>
              <a:t>= log(</a:t>
            </a:r>
            <a:r>
              <a:rPr lang="en-US" sz="2000" dirty="0" err="1" smtClean="0">
                <a:latin typeface="Poppins" panose="020B0604020202020204" charset="0"/>
                <a:cs typeface="Poppins" panose="020B0604020202020204" charset="0"/>
              </a:rPr>
              <a:t>CryptoAdoptionIndex</a:t>
            </a:r>
            <a:r>
              <a:rPr lang="sr-Latn-ME" sz="2000" dirty="0" smtClean="0">
                <a:latin typeface="Poppins" panose="020B0604020202020204" charset="0"/>
                <a:cs typeface="Poppins" panose="020B0604020202020204" charset="0"/>
              </a:rPr>
              <a:t> + 0.01)</a:t>
            </a:r>
            <a:endParaRPr lang="en-US" sz="2000" dirty="0">
              <a:latin typeface="Poppins" panose="020B0604020202020204" charset="0"/>
              <a:cs typeface="Poppins" panose="020B060402020202020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8049" y="4229100"/>
            <a:ext cx="7772400" cy="5943601"/>
            <a:chOff x="788049" y="4229100"/>
            <a:chExt cx="7772400" cy="5943601"/>
          </a:xfrm>
        </p:grpSpPr>
        <p:grpSp>
          <p:nvGrpSpPr>
            <p:cNvPr id="18" name="Group 17"/>
            <p:cNvGrpSpPr/>
            <p:nvPr/>
          </p:nvGrpSpPr>
          <p:grpSpPr>
            <a:xfrm>
              <a:off x="788049" y="4229100"/>
              <a:ext cx="7772400" cy="5943601"/>
              <a:chOff x="152400" y="1866900"/>
              <a:chExt cx="7772400" cy="594360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52400" y="1866900"/>
                <a:ext cx="7772400" cy="5943601"/>
                <a:chOff x="685800" y="2019299"/>
                <a:chExt cx="7772400" cy="5943601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240AA687-0AE3-B338-59C2-5141BEE00D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5800" y="2019299"/>
                  <a:ext cx="7772400" cy="5943601"/>
                </a:xfrm>
                <a:prstGeom prst="rect">
                  <a:avLst/>
                </a:prstGeom>
              </p:spPr>
            </p:pic>
            <p:sp>
              <p:nvSpPr>
                <p:cNvPr id="24" name="Oval 23"/>
                <p:cNvSpPr/>
                <p:nvPr/>
              </p:nvSpPr>
              <p:spPr>
                <a:xfrm>
                  <a:off x="8001000" y="4305300"/>
                  <a:ext cx="228600" cy="304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638800" y="3009900"/>
                  <a:ext cx="228600" cy="304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181600" y="3562410"/>
                  <a:ext cx="228600" cy="304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900740" y="4305300"/>
                  <a:ext cx="228600" cy="304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51BA943B-453D-5277-61A7-25DF944FE1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53100" y="2781300"/>
                  <a:ext cx="342900" cy="2286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51BA943B-453D-5277-61A7-25DF944FE1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95359" y="4305300"/>
                  <a:ext cx="476641" cy="537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51BA943B-453D-5277-61A7-25DF944FE1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87546" y="3562410"/>
                  <a:ext cx="365554" cy="10757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51BA943B-453D-5277-61A7-25DF944FE1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20000" y="4457700"/>
                  <a:ext cx="3810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6939596" y="4273034"/>
                  <a:ext cx="76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ME" dirty="0" smtClean="0">
                      <a:latin typeface="Poppins" panose="020B0604020202020204" charset="0"/>
                      <a:cs typeface="Poppins" panose="020B0604020202020204" charset="0"/>
                    </a:rPr>
                    <a:t>India</a:t>
                  </a:r>
                  <a:endParaRPr lang="en-US" dirty="0">
                    <a:latin typeface="Poppins" panose="020B0604020202020204" charset="0"/>
                    <a:cs typeface="Poppins" panose="020B0604020202020204" charset="0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5562600" y="2387255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dirty="0" smtClean="0">
                    <a:latin typeface="Poppins" panose="020B0604020202020204" charset="0"/>
                    <a:cs typeface="Poppins" panose="020B0604020202020204" charset="0"/>
                  </a:rPr>
                  <a:t>Nigeria</a:t>
                </a:r>
                <a:endParaRPr lang="en-US" dirty="0">
                  <a:latin typeface="Poppins" panose="020B0604020202020204" charset="0"/>
                  <a:cs typeface="Poppins" panose="020B060402020202020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172075" y="3209956"/>
                <a:ext cx="1162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dirty="0" smtClean="0">
                    <a:latin typeface="Poppins" panose="020B0604020202020204" charset="0"/>
                    <a:cs typeface="Poppins" panose="020B0604020202020204" charset="0"/>
                  </a:rPr>
                  <a:t>Vietnam</a:t>
                </a:r>
                <a:endParaRPr lang="en-US" dirty="0">
                  <a:latin typeface="Poppins" panose="020B0604020202020204" charset="0"/>
                  <a:cs typeface="Poppins" panose="020B060402020202020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15946" y="3962521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dirty="0" smtClean="0">
                    <a:latin typeface="Poppins" panose="020B0604020202020204" charset="0"/>
                    <a:cs typeface="Poppins" panose="020B0604020202020204" charset="0"/>
                  </a:rPr>
                  <a:t>USA</a:t>
                </a:r>
                <a:endParaRPr lang="en-US" dirty="0">
                  <a:latin typeface="Poppins" panose="020B0604020202020204" charset="0"/>
                  <a:cs typeface="Poppins" panose="020B0604020202020204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805647" y="9686028"/>
              <a:ext cx="2388249" cy="369332"/>
            </a:xfrm>
            <a:prstGeom prst="rect">
              <a:avLst/>
            </a:prstGeom>
            <a:solidFill>
              <a:srgbClr val="EAF2F3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Crypto Adoption Index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95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9800" y="3429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Poppins Bold" panose="020B0604020202020204" charset="0"/>
                <a:cs typeface="Poppins Bold" panose="020B0604020202020204" charset="0"/>
              </a:rPr>
              <a:t>Final Regression Results</a:t>
            </a:r>
            <a:endParaRPr lang="en-US" sz="4400" dirty="0">
              <a:latin typeface="Poppins Bold" panose="020B0604020202020204" charset="0"/>
              <a:cs typeface="Poppins Bold" panose="020B060402020202020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07880" y="2123584"/>
            <a:ext cx="9664327" cy="6740307"/>
            <a:chOff x="7709272" y="1881559"/>
            <a:chExt cx="9664327" cy="6740307"/>
          </a:xfrm>
        </p:grpSpPr>
        <p:sp>
          <p:nvSpPr>
            <p:cNvPr id="7" name="TextBox 6"/>
            <p:cNvSpPr txBox="1"/>
            <p:nvPr/>
          </p:nvSpPr>
          <p:spPr>
            <a:xfrm>
              <a:off x="7709272" y="1881559"/>
              <a:ext cx="9664327" cy="674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Poppins" panose="020B0604020202020204" charset="0"/>
                  <a:cs typeface="Poppins" panose="020B0604020202020204" charset="0"/>
                </a:rPr>
                <a:t>Higher </a:t>
              </a:r>
              <a:r>
                <a:rPr lang="en-US" sz="2400" dirty="0">
                  <a:latin typeface="Poppins" panose="020B0604020202020204" charset="0"/>
                  <a:cs typeface="Poppins" panose="020B0604020202020204" charset="0"/>
                </a:rPr>
                <a:t>crypto adoption is associated with higher </a:t>
              </a:r>
              <a:r>
                <a:rPr lang="en-US" sz="2400" dirty="0" smtClean="0">
                  <a:latin typeface="Poppins" panose="020B0604020202020204" charset="0"/>
                  <a:cs typeface="Poppins" panose="020B0604020202020204" charset="0"/>
                </a:rPr>
                <a:t>crime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Poppins" panose="020B0604020202020204" charset="0"/>
                  <a:cs typeface="Poppins" panose="020B0604020202020204" charset="0"/>
                </a:rPr>
                <a:t>→ </a:t>
              </a:r>
              <a:r>
                <a:rPr lang="en-US" sz="2400" dirty="0">
                  <a:latin typeface="Poppins" panose="020B0604020202020204" charset="0"/>
                  <a:cs typeface="Poppins" panose="020B0604020202020204" charset="0"/>
                </a:rPr>
                <a:t>1% ↑ in crypto adoption → 0.00513-point ↑ in crime </a:t>
              </a:r>
              <a:r>
                <a:rPr lang="en-US" sz="2400" dirty="0" smtClean="0">
                  <a:latin typeface="Poppins" panose="020B0604020202020204" charset="0"/>
                  <a:cs typeface="Poppins" panose="020B0604020202020204" charset="0"/>
                </a:rPr>
                <a:t>score</a:t>
              </a:r>
            </a:p>
            <a:p>
              <a:pPr>
                <a:lnSpc>
                  <a:spcPct val="150000"/>
                </a:lnSpc>
              </a:pPr>
              <a:endParaRPr lang="en-US" sz="2400" dirty="0" smtClean="0">
                <a:latin typeface="Poppins" panose="020B0604020202020204" charset="0"/>
                <a:cs typeface="Poppins" panose="020B0604020202020204" charset="0"/>
              </a:endParaRPr>
            </a:p>
            <a:p>
              <a:pPr>
                <a:lnSpc>
                  <a:spcPct val="150000"/>
                </a:lnSpc>
              </a:pPr>
              <a:endParaRPr lang="en-US" sz="2400" dirty="0">
                <a:latin typeface="Poppins" panose="020B0604020202020204" charset="0"/>
                <a:cs typeface="Poppins" panose="020B0604020202020204" charset="0"/>
              </a:endParaRPr>
            </a:p>
            <a:p>
              <a:pPr>
                <a:lnSpc>
                  <a:spcPct val="150000"/>
                </a:lnSpc>
              </a:pPr>
              <a:endParaRPr lang="en-US" sz="2400" dirty="0" smtClean="0">
                <a:latin typeface="Poppins" panose="020B0604020202020204" charset="0"/>
                <a:cs typeface="Poppins" panose="020B0604020202020204" charset="0"/>
              </a:endParaRPr>
            </a:p>
            <a:p>
              <a:pPr>
                <a:lnSpc>
                  <a:spcPct val="150000"/>
                </a:lnSpc>
              </a:pPr>
              <a:endParaRPr lang="en-US" sz="2400" dirty="0">
                <a:latin typeface="Poppins" panose="020B0604020202020204" charset="0"/>
                <a:cs typeface="Poppins" panose="020B0604020202020204" charset="0"/>
              </a:endParaRPr>
            </a:p>
            <a:p>
              <a:pPr>
                <a:lnSpc>
                  <a:spcPct val="150000"/>
                </a:lnSpc>
              </a:pPr>
              <a:endParaRPr lang="en-US" sz="2400" dirty="0" smtClean="0">
                <a:latin typeface="Poppins" panose="020B0604020202020204" charset="0"/>
                <a:cs typeface="Poppins" panose="020B0604020202020204" charset="0"/>
              </a:endParaRPr>
            </a:p>
            <a:p>
              <a:pPr>
                <a:lnSpc>
                  <a:spcPct val="150000"/>
                </a:lnSpc>
              </a:pPr>
              <a:endParaRPr lang="en-US" sz="2400" dirty="0" smtClean="0">
                <a:latin typeface="Poppins" panose="020B0604020202020204" charset="0"/>
                <a:cs typeface="Poppins" panose="020B0604020202020204" charset="0"/>
              </a:endParaRPr>
            </a:p>
            <a:p>
              <a:pPr>
                <a:lnSpc>
                  <a:spcPct val="150000"/>
                </a:lnSpc>
              </a:pPr>
              <a:endParaRPr lang="en-US" sz="2400" dirty="0" smtClean="0">
                <a:latin typeface="Poppins" panose="020B0604020202020204" charset="0"/>
                <a:cs typeface="Poppins" panose="020B0604020202020204" charset="0"/>
              </a:endParaRPr>
            </a:p>
            <a:p>
              <a:pPr>
                <a:lnSpc>
                  <a:spcPct val="150000"/>
                </a:lnSpc>
              </a:pPr>
              <a:endParaRPr lang="en-US" sz="2400" dirty="0">
                <a:latin typeface="Poppins" panose="020B0604020202020204" charset="0"/>
                <a:cs typeface="Poppins" panose="020B060402020202020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Poppins" panose="020B0604020202020204" charset="0"/>
                  <a:cs typeface="Poppins" panose="020B0604020202020204" charset="0"/>
                </a:rPr>
                <a:t>Stronger </a:t>
              </a:r>
              <a:r>
                <a:rPr lang="en-US" sz="2400" dirty="0">
                  <a:latin typeface="Poppins" panose="020B0604020202020204" charset="0"/>
                  <a:cs typeface="Poppins" panose="020B0604020202020204" charset="0"/>
                </a:rPr>
                <a:t>law enforcement linked to lower crime </a:t>
              </a:r>
              <a:r>
                <a:rPr lang="en-US" sz="2400" dirty="0" smtClean="0">
                  <a:latin typeface="Poppins" panose="020B0604020202020204" charset="0"/>
                  <a:cs typeface="Poppins" panose="020B0604020202020204" charset="0"/>
                </a:rPr>
                <a:t>rates </a:t>
              </a:r>
              <a:endParaRPr lang="sr-Latn-ME" sz="2400" dirty="0" smtClean="0">
                <a:latin typeface="Poppins" panose="020B0604020202020204" charset="0"/>
                <a:cs typeface="Poppins" panose="020B060402020202020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Poppins" panose="020B0604020202020204" charset="0"/>
                  <a:cs typeface="Poppins" panose="020B0604020202020204" charset="0"/>
                </a:rPr>
                <a:t>→ </a:t>
              </a:r>
              <a:r>
                <a:rPr lang="en-US" sz="2400" dirty="0">
                  <a:latin typeface="Poppins" panose="020B0604020202020204" charset="0"/>
                  <a:cs typeface="Poppins" panose="020B0604020202020204" charset="0"/>
                </a:rPr>
                <a:t>1-point ↑ in </a:t>
              </a:r>
              <a:r>
                <a:rPr lang="sr-Latn-ME" sz="2400" dirty="0" smtClean="0">
                  <a:latin typeface="Poppins" panose="020B0604020202020204" charset="0"/>
                  <a:cs typeface="Poppins" panose="020B0604020202020204" charset="0"/>
                </a:rPr>
                <a:t>law enforcement</a:t>
              </a:r>
              <a:r>
                <a:rPr lang="en-US" sz="2400" dirty="0" smtClean="0">
                  <a:latin typeface="Poppins" panose="020B0604020202020204" charset="0"/>
                  <a:cs typeface="Poppins" panose="020B0604020202020204" charset="0"/>
                </a:rPr>
                <a:t> </a:t>
              </a:r>
              <a:r>
                <a:rPr lang="en-US" sz="2400" dirty="0">
                  <a:latin typeface="Poppins" panose="020B0604020202020204" charset="0"/>
                  <a:cs typeface="Poppins" panose="020B0604020202020204" charset="0"/>
                </a:rPr>
                <a:t>→ 0.423 ↓ in crime score </a:t>
              </a:r>
              <a:endParaRPr lang="en-US" sz="2400" dirty="0" smtClean="0">
                <a:latin typeface="Poppins" panose="020B0604020202020204" charset="0"/>
                <a:cs typeface="Poppins" panose="020B060402020202020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90437" y="3372845"/>
              <a:ext cx="7924800" cy="3714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Poppins" panose="020B0604020202020204" charset="0"/>
                  <a:cs typeface="Poppins" panose="020B0604020202020204" charset="0"/>
                </a:rPr>
                <a:t>Doubling crypto adoption leads to a notable rise in </a:t>
              </a:r>
              <a:r>
                <a:rPr lang="en-US" sz="3000" dirty="0" smtClean="0">
                  <a:solidFill>
                    <a:schemeClr val="tx1"/>
                  </a:solidFill>
                  <a:latin typeface="Poppins" panose="020B0604020202020204" charset="0"/>
                  <a:cs typeface="Poppins" panose="020B0604020202020204" charset="0"/>
                </a:rPr>
                <a:t>crime</a:t>
              </a:r>
              <a:r>
                <a:rPr lang="sr-Latn-ME" sz="3000" dirty="0" smtClean="0">
                  <a:solidFill>
                    <a:schemeClr val="tx1"/>
                  </a:solidFill>
                  <a:latin typeface="Poppins" panose="020B0604020202020204" charset="0"/>
                  <a:cs typeface="Poppins" panose="020B0604020202020204" charset="0"/>
                </a:rPr>
                <a:t>:</a:t>
              </a:r>
            </a:p>
            <a:p>
              <a:pPr algn="ctr"/>
              <a:r>
                <a:rPr lang="en-US" sz="3000" dirty="0">
                  <a:solidFill>
                    <a:schemeClr val="tx1"/>
                  </a:solidFill>
                  <a:latin typeface="Poppins" panose="020B0604020202020204" charset="0"/>
                  <a:cs typeface="Poppins" panose="020B0604020202020204" charset="0"/>
                </a:rPr>
                <a:t/>
              </a:r>
              <a:br>
                <a:rPr lang="en-US" sz="3000" dirty="0">
                  <a:solidFill>
                    <a:schemeClr val="tx1"/>
                  </a:solidFill>
                  <a:latin typeface="Poppins" panose="020B0604020202020204" charset="0"/>
                  <a:cs typeface="Poppins" panose="020B0604020202020204" charset="0"/>
                </a:rPr>
              </a:br>
              <a:r>
                <a:rPr lang="en-US" sz="3000" b="1" dirty="0">
                  <a:solidFill>
                    <a:schemeClr val="tx1"/>
                  </a:solidFill>
                  <a:latin typeface="Poppins" panose="020B0604020202020204" charset="0"/>
                  <a:cs typeface="Poppins" panose="020B0604020202020204" charset="0"/>
                </a:rPr>
                <a:t>→</a:t>
              </a:r>
              <a:r>
                <a:rPr lang="en-US" sz="3000" dirty="0">
                  <a:solidFill>
                    <a:schemeClr val="tx1"/>
                  </a:solidFill>
                  <a:latin typeface="Poppins" panose="020B0604020202020204" charset="0"/>
                  <a:cs typeface="Poppins" panose="020B0604020202020204" charset="0"/>
                </a:rPr>
                <a:t> A 100% increase in crypto adoption index predicts a 0.513-point rise in crime </a:t>
              </a:r>
              <a:r>
                <a:rPr lang="en-US" sz="3000" dirty="0" smtClean="0">
                  <a:solidFill>
                    <a:schemeClr val="tx1"/>
                  </a:solidFill>
                  <a:latin typeface="Poppins" panose="020B0604020202020204" charset="0"/>
                  <a:cs typeface="Poppins" panose="020B0604020202020204" charset="0"/>
                </a:rPr>
                <a:t>rate </a:t>
              </a:r>
              <a:r>
                <a:rPr lang="en-US" sz="3000" dirty="0">
                  <a:solidFill>
                    <a:schemeClr val="tx1"/>
                  </a:solidFill>
                  <a:latin typeface="Poppins" panose="020B0604020202020204" charset="0"/>
                  <a:cs typeface="Poppins" panose="020B0604020202020204" charset="0"/>
                </a:rPr>
                <a:t>(on a 1–10 scale)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95400" y="1790700"/>
            <a:ext cx="5334000" cy="7924800"/>
            <a:chOff x="1295400" y="1790700"/>
            <a:chExt cx="5334000" cy="7924800"/>
          </a:xfrm>
        </p:grpSpPr>
        <p:grpSp>
          <p:nvGrpSpPr>
            <p:cNvPr id="3" name="Group 2"/>
            <p:cNvGrpSpPr/>
            <p:nvPr/>
          </p:nvGrpSpPr>
          <p:grpSpPr>
            <a:xfrm>
              <a:off x="1295400" y="1790700"/>
              <a:ext cx="5334000" cy="7924800"/>
              <a:chOff x="1295400" y="1790700"/>
              <a:chExt cx="5334000" cy="7924800"/>
            </a:xfrm>
          </p:grpSpPr>
          <p:pic>
            <p:nvPicPr>
              <p:cNvPr id="16" name="Picture 15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95400" y="1790700"/>
                <a:ext cx="5334000" cy="7924800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>
              <a:xfrm>
                <a:off x="4876800" y="6057900"/>
                <a:ext cx="13716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876800" y="2781300"/>
                <a:ext cx="13716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5181600" y="8648700"/>
              <a:ext cx="8382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33"/>
          <p:cNvGrpSpPr/>
          <p:nvPr/>
        </p:nvGrpSpPr>
        <p:grpSpPr>
          <a:xfrm>
            <a:off x="15736799" y="5958037"/>
            <a:ext cx="5622271" cy="4919487"/>
            <a:chOff x="0" y="0"/>
            <a:chExt cx="812800" cy="711200"/>
          </a:xfrm>
        </p:grpSpPr>
        <p:sp>
          <p:nvSpPr>
            <p:cNvPr id="20" name="Freeform 3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3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3" name="Group 36"/>
          <p:cNvGrpSpPr/>
          <p:nvPr/>
        </p:nvGrpSpPr>
        <p:grpSpPr>
          <a:xfrm rot="-10800000">
            <a:off x="15943291" y="7774589"/>
            <a:ext cx="2020733" cy="1768142"/>
            <a:chOff x="0" y="0"/>
            <a:chExt cx="812800" cy="711200"/>
          </a:xfrm>
        </p:grpSpPr>
        <p:sp>
          <p:nvSpPr>
            <p:cNvPr id="24" name="Freeform 3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38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6" name="Group 39"/>
          <p:cNvGrpSpPr/>
          <p:nvPr/>
        </p:nvGrpSpPr>
        <p:grpSpPr>
          <a:xfrm>
            <a:off x="15859411" y="8670103"/>
            <a:ext cx="997288" cy="872627"/>
            <a:chOff x="0" y="0"/>
            <a:chExt cx="812800" cy="711200"/>
          </a:xfrm>
        </p:grpSpPr>
        <p:sp>
          <p:nvSpPr>
            <p:cNvPr id="27" name="Freeform 4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41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9" name="Group 36"/>
          <p:cNvGrpSpPr/>
          <p:nvPr/>
        </p:nvGrpSpPr>
        <p:grpSpPr>
          <a:xfrm rot="-10800000">
            <a:off x="16700873" y="-156451"/>
            <a:ext cx="2020733" cy="1768142"/>
            <a:chOff x="0" y="0"/>
            <a:chExt cx="812800" cy="711200"/>
          </a:xfrm>
        </p:grpSpPr>
        <p:sp>
          <p:nvSpPr>
            <p:cNvPr id="30" name="Freeform 3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8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32" name="Group 39"/>
          <p:cNvGrpSpPr/>
          <p:nvPr/>
        </p:nvGrpSpPr>
        <p:grpSpPr>
          <a:xfrm>
            <a:off x="17707004" y="865361"/>
            <a:ext cx="997288" cy="872627"/>
            <a:chOff x="0" y="0"/>
            <a:chExt cx="812800" cy="711200"/>
          </a:xfrm>
        </p:grpSpPr>
        <p:sp>
          <p:nvSpPr>
            <p:cNvPr id="33" name="Freeform 4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41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102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1329" y="190500"/>
            <a:ext cx="13464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Poppins Bold" panose="020B0604020202020204" charset="0"/>
                <a:cs typeface="Poppins Bold" panose="020B0604020202020204" charset="0"/>
              </a:rPr>
              <a:t>Exploring the Impact Across Crime Categories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74112" y="3121236"/>
            <a:ext cx="537107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20B0604020202020204" charset="0"/>
                <a:cs typeface="Poppins" panose="020B0604020202020204" charset="0"/>
              </a:rPr>
              <a:t>Crypto adoption is significant at the 1% level across </a:t>
            </a:r>
            <a:r>
              <a:rPr lang="en-US" sz="2600" dirty="0" smtClean="0">
                <a:latin typeface="Poppins" panose="020B0604020202020204" charset="0"/>
                <a:cs typeface="Poppins" panose="020B0604020202020204" charset="0"/>
              </a:rPr>
              <a:t>crime types except for</a:t>
            </a:r>
            <a:r>
              <a:rPr lang="sr-Latn-ME" sz="2600" dirty="0" smtClean="0">
                <a:latin typeface="Poppins" panose="020B0604020202020204" charset="0"/>
                <a:cs typeface="Poppins" panose="020B060402020202020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r-Latn-ME" sz="2600" dirty="0" smtClean="0">
                <a:latin typeface="Poppins" panose="020B0604020202020204" charset="0"/>
                <a:cs typeface="Poppins" panose="020B0604020202020204" charset="0"/>
              </a:rPr>
              <a:t>Cocaine Trade </a:t>
            </a:r>
          </a:p>
          <a:p>
            <a:pPr>
              <a:lnSpc>
                <a:spcPct val="150000"/>
              </a:lnSpc>
            </a:pPr>
            <a:r>
              <a:rPr lang="sr-Latn-ME" sz="2600" dirty="0" smtClean="0">
                <a:latin typeface="Poppins" panose="020B0604020202020204" charset="0"/>
                <a:cs typeface="Poppins" panose="020B0604020202020204" charset="0"/>
              </a:rPr>
              <a:t>(not significant)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r-Latn-ME" sz="2600" dirty="0" smtClean="0">
                <a:latin typeface="Poppins" panose="020B0604020202020204" charset="0"/>
                <a:cs typeface="Poppins" panose="020B0604020202020204" charset="0"/>
              </a:rPr>
              <a:t>Cannabis Trade</a:t>
            </a:r>
          </a:p>
          <a:p>
            <a:pPr>
              <a:lnSpc>
                <a:spcPct val="150000"/>
              </a:lnSpc>
            </a:pPr>
            <a:r>
              <a:rPr lang="sr-Latn-ME" sz="2600" dirty="0" smtClean="0">
                <a:latin typeface="Poppins" panose="020B0604020202020204" charset="0"/>
                <a:cs typeface="Poppins" panose="020B0604020202020204" charset="0"/>
              </a:rPr>
              <a:t>(significant at the 10% level</a:t>
            </a:r>
            <a:r>
              <a:rPr lang="sr-Latn-ME" sz="2600" dirty="0" smtClean="0">
                <a:latin typeface="Poppins" panose="020B0604020202020204" charset="0"/>
                <a:cs typeface="Poppins" panose="020B0604020202020204" charset="0"/>
              </a:rPr>
              <a:t>)</a:t>
            </a:r>
            <a:endParaRPr lang="sr-Latn-ME" sz="2600" dirty="0" smtClean="0">
              <a:latin typeface="Poppins" panose="020B0604020202020204" charset="0"/>
              <a:cs typeface="Poppins" panose="020B060402020202020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77330" y="1054160"/>
            <a:ext cx="11053119" cy="9038735"/>
            <a:chOff x="877330" y="1054160"/>
            <a:chExt cx="11053119" cy="9038735"/>
          </a:xfrm>
        </p:grpSpPr>
        <p:grpSp>
          <p:nvGrpSpPr>
            <p:cNvPr id="4" name="Group 3"/>
            <p:cNvGrpSpPr/>
            <p:nvPr/>
          </p:nvGrpSpPr>
          <p:grpSpPr>
            <a:xfrm>
              <a:off x="889687" y="1054160"/>
              <a:ext cx="11040762" cy="4564559"/>
              <a:chOff x="770238" y="1028675"/>
              <a:chExt cx="11040762" cy="4564559"/>
            </a:xfrm>
          </p:grpSpPr>
          <p:pic>
            <p:nvPicPr>
              <p:cNvPr id="19" name="Picture 18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0238" y="1028675"/>
                <a:ext cx="11040762" cy="4564559"/>
              </a:xfrm>
              <a:prstGeom prst="rect">
                <a:avLst/>
              </a:prstGeom>
            </p:spPr>
          </p:pic>
          <p:sp>
            <p:nvSpPr>
              <p:cNvPr id="3" name="Oval 2"/>
              <p:cNvSpPr/>
              <p:nvPr/>
            </p:nvSpPr>
            <p:spPr>
              <a:xfrm>
                <a:off x="4800600" y="1742045"/>
                <a:ext cx="9144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705600" y="1742045"/>
                <a:ext cx="9144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8489043" y="1742045"/>
                <a:ext cx="9144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363200" y="1742045"/>
                <a:ext cx="9144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77330" y="5597095"/>
              <a:ext cx="11049000" cy="4495800"/>
              <a:chOff x="877330" y="5597095"/>
              <a:chExt cx="11049000" cy="4495800"/>
            </a:xfrm>
          </p:grpSpPr>
          <p:pic>
            <p:nvPicPr>
              <p:cNvPr id="20" name="Picture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7330" y="5597095"/>
                <a:ext cx="11049000" cy="4495800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>
              <a:xfrm>
                <a:off x="5181600" y="6154204"/>
                <a:ext cx="9144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0400270" y="6173253"/>
                <a:ext cx="9144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858000" y="6154204"/>
                <a:ext cx="9144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598195" y="6173253"/>
                <a:ext cx="9144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5311346" y="9486900"/>
              <a:ext cx="7620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934200" y="9486900"/>
              <a:ext cx="7620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684692" y="9486900"/>
              <a:ext cx="7620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2854" y="8719685"/>
            <a:ext cx="2414850" cy="1991629"/>
          </a:xfrm>
          <a:prstGeom prst="rect">
            <a:avLst/>
          </a:prstGeom>
        </p:spPr>
      </p:pic>
      <p:grpSp>
        <p:nvGrpSpPr>
          <p:cNvPr id="23" name="Group 39"/>
          <p:cNvGrpSpPr/>
          <p:nvPr/>
        </p:nvGrpSpPr>
        <p:grpSpPr>
          <a:xfrm>
            <a:off x="17789356" y="7734300"/>
            <a:ext cx="997288" cy="872627"/>
            <a:chOff x="0" y="0"/>
            <a:chExt cx="812800" cy="711200"/>
          </a:xfrm>
        </p:grpSpPr>
        <p:sp>
          <p:nvSpPr>
            <p:cNvPr id="24" name="Freeform 4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41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6" name="Group 32"/>
          <p:cNvGrpSpPr/>
          <p:nvPr/>
        </p:nvGrpSpPr>
        <p:grpSpPr>
          <a:xfrm>
            <a:off x="16267267" y="-130025"/>
            <a:ext cx="2020733" cy="1768142"/>
            <a:chOff x="0" y="0"/>
            <a:chExt cx="812800" cy="711200"/>
          </a:xfrm>
        </p:grpSpPr>
        <p:sp>
          <p:nvSpPr>
            <p:cNvPr id="27" name="Freeform 3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34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9" name="Group 38"/>
          <p:cNvGrpSpPr/>
          <p:nvPr/>
        </p:nvGrpSpPr>
        <p:grpSpPr>
          <a:xfrm rot="-10800000">
            <a:off x="17462167" y="-115358"/>
            <a:ext cx="997288" cy="872627"/>
            <a:chOff x="0" y="0"/>
            <a:chExt cx="812800" cy="711200"/>
          </a:xfrm>
        </p:grpSpPr>
        <p:sp>
          <p:nvSpPr>
            <p:cNvPr id="30" name="Freeform 3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4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67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704D-75BF-ABEF-B566-A4D6BD349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6840200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Poppins Bold" panose="020B0604020202020204" charset="0"/>
                <a:cs typeface="Poppins Bold" panose="020B0604020202020204" charset="0"/>
              </a:rPr>
              <a:t>Does Crime Drive </a:t>
            </a:r>
            <a:r>
              <a:rPr lang="en-US" dirty="0" smtClean="0">
                <a:latin typeface="Poppins Bold" panose="020B0604020202020204" charset="0"/>
                <a:cs typeface="Poppins Bold" panose="020B0604020202020204" charset="0"/>
              </a:rPr>
              <a:t>Crypto Adoption? </a:t>
            </a:r>
            <a:r>
              <a:rPr lang="en-US" dirty="0">
                <a:latin typeface="Poppins Bold" panose="020B0604020202020204" charset="0"/>
                <a:cs typeface="Poppins Bold" panose="020B0604020202020204" charset="0"/>
              </a:rPr>
              <a:t>Regression Results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15400" y="2123412"/>
            <a:ext cx="90730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oppins" panose="020B0604020202020204" charset="0"/>
                <a:cs typeface="Poppins" panose="020B0604020202020204" charset="0"/>
              </a:rPr>
              <a:t>Overall Crime Index is significant at the 1% </a:t>
            </a:r>
            <a:r>
              <a:rPr lang="en-US" sz="2800" dirty="0" smtClean="0">
                <a:latin typeface="Poppins" panose="020B0604020202020204" charset="0"/>
                <a:cs typeface="Poppins" panose="020B0604020202020204" charset="0"/>
              </a:rPr>
              <a:t>level</a:t>
            </a:r>
            <a:endParaRPr lang="sr-Latn-ME" sz="2800" dirty="0" smtClean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200000"/>
              </a:lnSpc>
            </a:pPr>
            <a:endParaRPr lang="sr-Latn-ME" sz="2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oppins" panose="020B0604020202020204" charset="0"/>
                <a:cs typeface="Poppins" panose="020B0604020202020204" charset="0"/>
              </a:rPr>
              <a:t>A </a:t>
            </a:r>
            <a:r>
              <a:rPr lang="en-US" sz="2800" dirty="0">
                <a:latin typeface="Poppins" panose="020B0604020202020204" charset="0"/>
                <a:cs typeface="Poppins" panose="020B0604020202020204" charset="0"/>
              </a:rPr>
              <a:t>1-point increase in crime </a:t>
            </a:r>
            <a:r>
              <a:rPr lang="en-US" sz="2800" dirty="0" smtClean="0">
                <a:latin typeface="Poppins" panose="020B0604020202020204" charset="0"/>
                <a:cs typeface="Poppins" panose="020B0604020202020204" charset="0"/>
              </a:rPr>
              <a:t>index</a:t>
            </a:r>
            <a:r>
              <a:rPr lang="en-US" sz="2800" dirty="0" smtClean="0">
                <a:latin typeface="Poppins" panose="020B0604020202020204" charset="0"/>
                <a:cs typeface="Poppins" panose="020B0604020202020204" charset="0"/>
              </a:rPr>
              <a:t>→ </a:t>
            </a:r>
            <a:r>
              <a:rPr lang="en-US" sz="2800" dirty="0">
                <a:latin typeface="Poppins" panose="020B0604020202020204" charset="0"/>
                <a:cs typeface="Poppins" panose="020B0604020202020204" charset="0"/>
              </a:rPr>
              <a:t>55.7% rise in crypto </a:t>
            </a:r>
            <a:r>
              <a:rPr lang="en-US" sz="2800" dirty="0" smtClean="0">
                <a:latin typeface="Poppins" panose="020B0604020202020204" charset="0"/>
                <a:cs typeface="Poppins" panose="020B0604020202020204" charset="0"/>
              </a:rPr>
              <a:t>adoption</a:t>
            </a:r>
            <a:endParaRPr lang="sr-Latn-ME" sz="2800" dirty="0" smtClean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sr-Latn-ME" sz="2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ME" sz="2800" dirty="0" smtClean="0">
                <a:latin typeface="Poppins" panose="020B0604020202020204" charset="0"/>
                <a:cs typeface="Poppins" panose="020B0604020202020204" charset="0"/>
              </a:rPr>
              <a:t>Model </a:t>
            </a:r>
            <a:r>
              <a:rPr lang="en-US" sz="2800" dirty="0" smtClean="0">
                <a:latin typeface="Poppins" panose="020B0604020202020204" charset="0"/>
                <a:cs typeface="Poppins" panose="020B0604020202020204" charset="0"/>
              </a:rPr>
              <a:t>suggests </a:t>
            </a:r>
            <a:r>
              <a:rPr lang="en-US" sz="2800" dirty="0">
                <a:latin typeface="Poppins" panose="020B0604020202020204" charset="0"/>
                <a:cs typeface="Poppins" panose="020B0604020202020204" charset="0"/>
              </a:rPr>
              <a:t>some reverse influence, but weaker than crypto → crime</a:t>
            </a:r>
            <a:endParaRPr lang="sr-Latn-ME" sz="2800" dirty="0" smtClean="0">
              <a:latin typeface="Poppins" panose="020B0604020202020204" charset="0"/>
              <a:cs typeface="Poppins" panose="020B060402020202020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95516" y="1866900"/>
            <a:ext cx="6705600" cy="7696200"/>
            <a:chOff x="1195516" y="1866900"/>
            <a:chExt cx="6705600" cy="7696200"/>
          </a:xfrm>
        </p:grpSpPr>
        <p:pic>
          <p:nvPicPr>
            <p:cNvPr id="11" name="Picture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95516" y="1866900"/>
              <a:ext cx="6705600" cy="7696200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6450227" y="2857500"/>
              <a:ext cx="12192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456405" y="8496300"/>
              <a:ext cx="12192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15621000" y="6036556"/>
            <a:ext cx="5622271" cy="4919487"/>
            <a:chOff x="0" y="0"/>
            <a:chExt cx="812800" cy="711200"/>
          </a:xfrm>
        </p:grpSpPr>
        <p:sp>
          <p:nvSpPr>
            <p:cNvPr id="9" name="Freeform 3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3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3" name="Group 45"/>
          <p:cNvGrpSpPr/>
          <p:nvPr/>
        </p:nvGrpSpPr>
        <p:grpSpPr>
          <a:xfrm>
            <a:off x="15345001" y="8787619"/>
            <a:ext cx="1411942" cy="1250799"/>
            <a:chOff x="127000" y="273050"/>
            <a:chExt cx="1150747" cy="1019414"/>
          </a:xfrm>
        </p:grpSpPr>
        <p:sp>
          <p:nvSpPr>
            <p:cNvPr id="17" name="Freeform 46"/>
            <p:cNvSpPr/>
            <p:nvPr/>
          </p:nvSpPr>
          <p:spPr>
            <a:xfrm>
              <a:off x="464947" y="581264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Box 4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9" name="Group 42"/>
          <p:cNvGrpSpPr/>
          <p:nvPr/>
        </p:nvGrpSpPr>
        <p:grpSpPr>
          <a:xfrm rot="-10800000">
            <a:off x="15856965" y="8094579"/>
            <a:ext cx="2020733" cy="1768142"/>
            <a:chOff x="0" y="0"/>
            <a:chExt cx="812800" cy="711200"/>
          </a:xfrm>
        </p:grpSpPr>
        <p:sp>
          <p:nvSpPr>
            <p:cNvPr id="20" name="Freeform 4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44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353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17526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oppins Bold" panose="020B0604020202020204" charset="0"/>
                <a:cs typeface="Poppins Bold" panose="020B0604020202020204" charset="0"/>
              </a:rPr>
              <a:t>Model Robustness: </a:t>
            </a:r>
            <a:r>
              <a:rPr lang="en-US" dirty="0">
                <a:latin typeface="Poppins Bold" panose="020B0604020202020204" charset="0"/>
                <a:cs typeface="Poppins Bold" panose="020B0604020202020204" charset="0"/>
              </a:rPr>
              <a:t>Results Using 2021 Data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43000" y="1714500"/>
            <a:ext cx="5829300" cy="8001000"/>
            <a:chOff x="1143000" y="1714500"/>
            <a:chExt cx="5829300" cy="8001000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1714500"/>
              <a:ext cx="5829300" cy="800100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5410200" y="2705100"/>
              <a:ext cx="1143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439032" y="6019800"/>
              <a:ext cx="1143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410200" y="8648700"/>
              <a:ext cx="1143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82000" y="3075803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oppins" panose="020B0604020202020204" charset="0"/>
                <a:cs typeface="Poppins" panose="020B0604020202020204" charset="0"/>
              </a:rPr>
              <a:t>Similar coefficients and significance </a:t>
            </a:r>
            <a:r>
              <a:rPr lang="en-US" sz="3000" dirty="0" smtClean="0">
                <a:latin typeface="Poppins" panose="020B0604020202020204" charset="0"/>
                <a:cs typeface="Poppins" panose="020B0604020202020204" charset="0"/>
              </a:rPr>
              <a:t>levels</a:t>
            </a:r>
            <a:r>
              <a:rPr lang="sr-Latn-ME" sz="3000" dirty="0" smtClean="0">
                <a:latin typeface="Poppins" panose="020B0604020202020204" charset="0"/>
                <a:cs typeface="Poppins" panose="020B0604020202020204" charset="0"/>
              </a:rPr>
              <a:t> as in 2023 </a:t>
            </a:r>
            <a:r>
              <a:rPr lang="sr-Latn-ME" sz="3000" dirty="0" smtClean="0">
                <a:latin typeface="Poppins" panose="020B0604020202020204" charset="0"/>
                <a:cs typeface="Poppins" panose="020B0604020202020204" charset="0"/>
              </a:rPr>
              <a:t>model</a:t>
            </a:r>
            <a:endParaRPr lang="en-US" sz="30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sr-Latn-ME" sz="3000" dirty="0" smtClean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oppins" panose="020B0604020202020204" charset="0"/>
                <a:cs typeface="Poppins" panose="020B0604020202020204" charset="0"/>
              </a:rPr>
              <a:t>Suggests model consistency over time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0575" y="7277100"/>
            <a:ext cx="2414850" cy="1991629"/>
          </a:xfrm>
          <a:prstGeom prst="rect">
            <a:avLst/>
          </a:prstGeom>
        </p:spPr>
      </p:pic>
      <p:grpSp>
        <p:nvGrpSpPr>
          <p:cNvPr id="11" name="Group 42"/>
          <p:cNvGrpSpPr/>
          <p:nvPr/>
        </p:nvGrpSpPr>
        <p:grpSpPr>
          <a:xfrm rot="-10800000">
            <a:off x="17383216" y="9383745"/>
            <a:ext cx="902696" cy="762000"/>
            <a:chOff x="0" y="0"/>
            <a:chExt cx="812800" cy="711200"/>
          </a:xfrm>
        </p:grpSpPr>
        <p:sp>
          <p:nvSpPr>
            <p:cNvPr id="12" name="Freeform 4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44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46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57" y="225772"/>
            <a:ext cx="17221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oppins Bold" panose="020B0604020202020204" charset="0"/>
                <a:cs typeface="Poppins Bold" panose="020B0604020202020204" charset="0"/>
              </a:rPr>
              <a:t>Limitations</a:t>
            </a:r>
            <a:endParaRPr lang="en-US" dirty="0"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313" y="979543"/>
            <a:ext cx="17678400" cy="915542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sr-Latn-ME" dirty="0" smtClean="0">
                <a:latin typeface="Poppins" panose="020B0604020202020204" charset="0"/>
                <a:cs typeface="Poppins" panose="020B0604020202020204" charset="0"/>
              </a:rPr>
              <a:t>Results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show correlation, 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not</a:t>
            </a:r>
            <a:r>
              <a:rPr lang="sr-Latn-ME" dirty="0" smtClean="0">
                <a:latin typeface="Poppins" panose="020B0604020202020204" charset="0"/>
                <a:cs typeface="Poppins" panose="020B0604020202020204" charset="0"/>
              </a:rPr>
              <a:t> causation</a:t>
            </a:r>
            <a:endParaRPr lang="en-US" dirty="0" smtClean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250000"/>
              </a:lnSpc>
            </a:pP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Crypto 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adoption index is 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normalized</a:t>
            </a:r>
            <a:endParaRPr lang="sr-Latn-ME" dirty="0" smtClean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250000"/>
              </a:lnSpc>
            </a:pP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Cross-sectional design limits temporal 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conclusions</a:t>
            </a:r>
            <a:endParaRPr lang="sr-Latn-ME" dirty="0" smtClean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250000"/>
              </a:lnSpc>
            </a:pP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Data 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may vary in quality and reporting standards </a:t>
            </a:r>
            <a:endParaRPr lang="sr-Latn-ME" dirty="0" smtClean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250000"/>
              </a:lnSpc>
            </a:pP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The 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dataset does not distinguish between 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legal 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vs illicit </a:t>
            </a:r>
            <a:r>
              <a:rPr lang="sr-Latn-ME" dirty="0" smtClean="0">
                <a:latin typeface="Poppins" panose="020B0604020202020204" charset="0"/>
                <a:cs typeface="Poppins" panose="020B0604020202020204" charset="0"/>
              </a:rPr>
              <a:t>crypto 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transactions</a:t>
            </a:r>
          </a:p>
          <a:p>
            <a:pPr>
              <a:lnSpc>
                <a:spcPct val="250000"/>
              </a:lnSpc>
            </a:pP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Unobserved 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variables (e.g. corruption, digital literacy) may influence both crypto adoption and crime 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rates</a:t>
            </a:r>
            <a:endParaRPr lang="sr-Latn-ME" dirty="0" smtClean="0">
              <a:latin typeface="Poppins" panose="020B0604020202020204" charset="0"/>
              <a:cs typeface="Poppins" panose="020B0604020202020204" charset="0"/>
            </a:endParaRPr>
          </a:p>
        </p:txBody>
      </p:sp>
      <p:grpSp>
        <p:nvGrpSpPr>
          <p:cNvPr id="5" name="Group 10"/>
          <p:cNvGrpSpPr/>
          <p:nvPr/>
        </p:nvGrpSpPr>
        <p:grpSpPr>
          <a:xfrm>
            <a:off x="17145000" y="274638"/>
            <a:ext cx="2859427" cy="2501999"/>
            <a:chOff x="0" y="0"/>
            <a:chExt cx="812800" cy="711200"/>
          </a:xfrm>
        </p:grpSpPr>
        <p:sp>
          <p:nvSpPr>
            <p:cNvPr id="6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8" name="Group 25"/>
          <p:cNvGrpSpPr/>
          <p:nvPr/>
        </p:nvGrpSpPr>
        <p:grpSpPr>
          <a:xfrm rot="-10800000">
            <a:off x="15932584" y="-248807"/>
            <a:ext cx="2837484" cy="2482798"/>
            <a:chOff x="0" y="0"/>
            <a:chExt cx="812800" cy="711200"/>
          </a:xfrm>
        </p:grpSpPr>
        <p:sp>
          <p:nvSpPr>
            <p:cNvPr id="9" name="Freeform 2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2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16880053" y="3312087"/>
            <a:ext cx="2815893" cy="2463906"/>
            <a:chOff x="0" y="0"/>
            <a:chExt cx="812800" cy="711200"/>
          </a:xfrm>
        </p:grpSpPr>
        <p:sp>
          <p:nvSpPr>
            <p:cNvPr id="12" name="Freeform 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6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4" name="Group 31"/>
          <p:cNvGrpSpPr/>
          <p:nvPr/>
        </p:nvGrpSpPr>
        <p:grpSpPr>
          <a:xfrm rot="-10800000">
            <a:off x="15463768" y="3318920"/>
            <a:ext cx="2815893" cy="2463906"/>
            <a:chOff x="0" y="0"/>
            <a:chExt cx="812800" cy="711200"/>
          </a:xfrm>
        </p:grpSpPr>
        <p:sp>
          <p:nvSpPr>
            <p:cNvPr id="15" name="Freeform 3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33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77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8200" y="-28719"/>
            <a:ext cx="2209800" cy="2498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63F4FC-F333-B499-83D9-0409978C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150" y="107273"/>
            <a:ext cx="8229600" cy="1143000"/>
          </a:xfrm>
        </p:spPr>
        <p:txBody>
          <a:bodyPr/>
          <a:lstStyle/>
          <a:p>
            <a:r>
              <a:rPr lang="en-US" dirty="0">
                <a:latin typeface="Poppins Bold" panose="020B0604020202020204" charset="0"/>
                <a:cs typeface="Poppins Bold" panose="020B060402020202020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C525A-1D84-D9A5-A057-807EE8CF5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57" y="1642285"/>
            <a:ext cx="17640300" cy="792480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sz="2900" dirty="0">
                <a:latin typeface="Poppins" panose="020B0604020202020204" charset="0"/>
                <a:cs typeface="Poppins" panose="020B0604020202020204" charset="0"/>
              </a:rPr>
              <a:t>Crypto adoption is positively correlated with </a:t>
            </a:r>
            <a:r>
              <a:rPr lang="en-US" sz="2900" dirty="0" smtClean="0">
                <a:latin typeface="Poppins" panose="020B0604020202020204" charset="0"/>
                <a:cs typeface="Poppins" panose="020B0604020202020204" charset="0"/>
              </a:rPr>
              <a:t>crime</a:t>
            </a:r>
            <a:endParaRPr lang="sr-Latn-ME" sz="2900" dirty="0" smtClean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250000"/>
              </a:lnSpc>
            </a:pPr>
            <a:r>
              <a:rPr lang="sr-Latn-ME" sz="2900" dirty="0" smtClean="0">
                <a:latin typeface="Poppins" panose="020B0604020202020204" charset="0"/>
                <a:cs typeface="Poppins" panose="020B0604020202020204" charset="0"/>
              </a:rPr>
              <a:t>Bidirectional relationship</a:t>
            </a:r>
          </a:p>
          <a:p>
            <a:pPr>
              <a:lnSpc>
                <a:spcPct val="250000"/>
              </a:lnSpc>
            </a:pPr>
            <a:r>
              <a:rPr lang="en-US" sz="2900" dirty="0">
                <a:latin typeface="Poppins" panose="020B0604020202020204" charset="0"/>
                <a:cs typeface="Poppins" panose="020B0604020202020204" charset="0"/>
              </a:rPr>
              <a:t>Policy implication: Effective law enforcement may help offset risks associated with crypto </a:t>
            </a:r>
            <a:r>
              <a:rPr lang="en-US" sz="2900" dirty="0" smtClean="0">
                <a:latin typeface="Poppins" panose="020B0604020202020204" charset="0"/>
                <a:cs typeface="Poppins" panose="020B0604020202020204" charset="0"/>
              </a:rPr>
              <a:t>use</a:t>
            </a:r>
          </a:p>
          <a:p>
            <a:pPr>
              <a:lnSpc>
                <a:spcPct val="250000"/>
              </a:lnSpc>
            </a:pPr>
            <a:r>
              <a:rPr lang="en-US" sz="2900" dirty="0" smtClean="0">
                <a:latin typeface="Poppins" panose="020B0604020202020204" charset="0"/>
                <a:cs typeface="Poppins" panose="020B0604020202020204" charset="0"/>
              </a:rPr>
              <a:t>Crypto </a:t>
            </a:r>
            <a:r>
              <a:rPr lang="en-US" sz="2900" dirty="0">
                <a:latin typeface="Poppins" panose="020B0604020202020204" charset="0"/>
                <a:cs typeface="Poppins" panose="020B0604020202020204" charset="0"/>
              </a:rPr>
              <a:t>adoption shows weaker impact on drug </a:t>
            </a:r>
            <a:r>
              <a:rPr lang="en-US" sz="2900" dirty="0" smtClean="0">
                <a:latin typeface="Poppins" panose="020B0604020202020204" charset="0"/>
                <a:cs typeface="Poppins" panose="020B0604020202020204" charset="0"/>
              </a:rPr>
              <a:t>trafficking</a:t>
            </a:r>
            <a:endParaRPr lang="sr-Latn-ME" sz="2900" dirty="0" smtClean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250000"/>
              </a:lnSpc>
            </a:pPr>
            <a:r>
              <a:rPr lang="en-US" sz="2900" dirty="0" smtClean="0">
                <a:latin typeface="Poppins" panose="020B0604020202020204" charset="0"/>
                <a:cs typeface="Poppins" panose="020B0604020202020204" charset="0"/>
              </a:rPr>
              <a:t>Stronger </a:t>
            </a:r>
            <a:r>
              <a:rPr lang="en-US" sz="2900" dirty="0">
                <a:latin typeface="Poppins" panose="020B0604020202020204" charset="0"/>
                <a:cs typeface="Poppins" panose="020B0604020202020204" charset="0"/>
              </a:rPr>
              <a:t>and more consistent effects found for other crime </a:t>
            </a:r>
            <a:r>
              <a:rPr lang="en-US" sz="2900" dirty="0" smtClean="0">
                <a:latin typeface="Poppins" panose="020B0604020202020204" charset="0"/>
                <a:cs typeface="Poppins" panose="020B0604020202020204" charset="0"/>
              </a:rPr>
              <a:t>types</a:t>
            </a:r>
            <a:endParaRPr lang="sr-Latn-ME" sz="2900" dirty="0" smtClean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250000"/>
              </a:lnSpc>
            </a:pPr>
            <a:r>
              <a:rPr lang="sr-Latn-ME" sz="2900" dirty="0" smtClean="0">
                <a:latin typeface="Poppins" panose="020B0604020202020204" charset="0"/>
                <a:cs typeface="Poppins" panose="020B0604020202020204" charset="0"/>
              </a:rPr>
              <a:t>Model is</a:t>
            </a:r>
            <a:r>
              <a:rPr lang="en-US" sz="2900" dirty="0" smtClean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sr-Latn-ME" sz="2900" dirty="0" smtClean="0">
                <a:latin typeface="Poppins" panose="020B0604020202020204" charset="0"/>
                <a:cs typeface="Poppins" panose="020B0604020202020204" charset="0"/>
              </a:rPr>
              <a:t>applicable</a:t>
            </a:r>
            <a:r>
              <a:rPr lang="en-US" sz="2900" dirty="0" smtClean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2900" dirty="0">
                <a:latin typeface="Poppins" panose="020B0604020202020204" charset="0"/>
                <a:cs typeface="Poppins" panose="020B0604020202020204" charset="0"/>
              </a:rPr>
              <a:t>across </a:t>
            </a:r>
            <a:r>
              <a:rPr lang="en-US" sz="2900" dirty="0" smtClean="0">
                <a:latin typeface="Poppins" panose="020B0604020202020204" charset="0"/>
                <a:cs typeface="Poppins" panose="020B0604020202020204" charset="0"/>
              </a:rPr>
              <a:t>years</a:t>
            </a:r>
            <a:endParaRPr lang="sr-Latn-ME" sz="2900" dirty="0" smtClean="0">
              <a:latin typeface="Poppins" panose="020B0604020202020204" charset="0"/>
              <a:cs typeface="Poppins" panose="020B060402020202020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764000" y="7950147"/>
            <a:ext cx="2815893" cy="2463906"/>
            <a:chOff x="0" y="0"/>
            <a:chExt cx="812800" cy="711200"/>
          </a:xfrm>
        </p:grpSpPr>
        <p:sp>
          <p:nvSpPr>
            <p:cNvPr id="6" name="Freeform 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8" name="Group 31"/>
          <p:cNvGrpSpPr/>
          <p:nvPr/>
        </p:nvGrpSpPr>
        <p:grpSpPr>
          <a:xfrm rot="-10800000">
            <a:off x="-644193" y="-876300"/>
            <a:ext cx="2815893" cy="2463906"/>
            <a:chOff x="0" y="0"/>
            <a:chExt cx="812800" cy="711200"/>
          </a:xfrm>
        </p:grpSpPr>
        <p:sp>
          <p:nvSpPr>
            <p:cNvPr id="9" name="Freeform 3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33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2" name="Group 22"/>
          <p:cNvGrpSpPr/>
          <p:nvPr/>
        </p:nvGrpSpPr>
        <p:grpSpPr>
          <a:xfrm>
            <a:off x="16794480" y="6275550"/>
            <a:ext cx="3086100" cy="2700338"/>
            <a:chOff x="0" y="0"/>
            <a:chExt cx="812800" cy="711200"/>
          </a:xfrm>
        </p:grpSpPr>
        <p:sp>
          <p:nvSpPr>
            <p:cNvPr id="13" name="Freeform 2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24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5" name="Group 31"/>
          <p:cNvGrpSpPr/>
          <p:nvPr/>
        </p:nvGrpSpPr>
        <p:grpSpPr>
          <a:xfrm rot="-10800000">
            <a:off x="15871242" y="5561966"/>
            <a:ext cx="2815893" cy="2463906"/>
            <a:chOff x="0" y="0"/>
            <a:chExt cx="812800" cy="711200"/>
          </a:xfrm>
        </p:grpSpPr>
        <p:sp>
          <p:nvSpPr>
            <p:cNvPr id="16" name="Freeform 3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33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469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3722351" y="7327258"/>
            <a:ext cx="2815893" cy="2463906"/>
            <a:chOff x="0" y="0"/>
            <a:chExt cx="812800" cy="711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16544597" y="2769718"/>
            <a:ext cx="2706112" cy="2367848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619693" y="330033"/>
            <a:ext cx="2859427" cy="2501999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117374" y="1014249"/>
            <a:ext cx="2854468" cy="2497660"/>
            <a:chOff x="0" y="0"/>
            <a:chExt cx="812800" cy="711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>
                <a:alpha val="8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14544608" y="4015037"/>
            <a:ext cx="2828598" cy="2475023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578619" y="5473441"/>
            <a:ext cx="2815893" cy="2463906"/>
            <a:chOff x="0" y="0"/>
            <a:chExt cx="812800" cy="7112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>
                <a:alpha val="8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578573" y="8244967"/>
            <a:ext cx="3086100" cy="2700338"/>
            <a:chOff x="0" y="0"/>
            <a:chExt cx="812800" cy="7112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10800000">
            <a:off x="14407277" y="-193412"/>
            <a:ext cx="2837484" cy="2482798"/>
            <a:chOff x="0" y="0"/>
            <a:chExt cx="812800" cy="7112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145913" y="5397992"/>
            <a:ext cx="851384" cy="744961"/>
            <a:chOff x="0" y="0"/>
            <a:chExt cx="812800" cy="7112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-10800000">
            <a:off x="12306066" y="7334091"/>
            <a:ext cx="2815893" cy="2463906"/>
            <a:chOff x="0" y="0"/>
            <a:chExt cx="812800" cy="7112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666029" y="3933317"/>
            <a:ext cx="15455738" cy="2398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724"/>
              </a:lnSpc>
            </a:pPr>
            <a:r>
              <a:rPr lang="en-US" sz="18724" b="1" dirty="0">
                <a:solidFill>
                  <a:srgbClr val="153669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</a:t>
            </a:r>
            <a:r>
              <a:rPr lang="sr-Latn-ME" sz="18724" b="1" dirty="0">
                <a:solidFill>
                  <a:srgbClr val="153669"/>
                </a:solidFill>
                <a:latin typeface="Poppins Bold"/>
                <a:ea typeface="Poppins Bold"/>
                <a:cs typeface="Poppins Bold"/>
                <a:sym typeface="Poppins Bold"/>
              </a:rPr>
              <a:t>!</a:t>
            </a:r>
            <a:endParaRPr lang="en-US" sz="18724" b="1" dirty="0">
              <a:solidFill>
                <a:srgbClr val="153669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325" y="374448"/>
            <a:ext cx="1792379" cy="1786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88858" y="6588579"/>
            <a:ext cx="2491740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818286" y="-33401"/>
            <a:ext cx="13399784" cy="11603609"/>
            <a:chOff x="0" y="0"/>
            <a:chExt cx="4282440" cy="3708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35815" r="-78198" b="-596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82895" y="7741141"/>
            <a:ext cx="2984182" cy="2611159"/>
            <a:chOff x="0" y="0"/>
            <a:chExt cx="812800" cy="71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609937" y="-223946"/>
            <a:ext cx="3030318" cy="2651528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569431" y="2646122"/>
            <a:ext cx="2997646" cy="2622940"/>
            <a:chOff x="0" y="0"/>
            <a:chExt cx="812800" cy="711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>
                <a:alpha val="87843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77605" y="3082019"/>
            <a:ext cx="10318823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en-US" sz="6000" dirty="0" smtClean="0">
                <a:solidFill>
                  <a:srgbClr val="153669"/>
                </a:solidFill>
                <a:latin typeface="Poppins Bold" panose="020B0604020202020204" charset="0"/>
                <a:cs typeface="Poppins Bold" panose="020B0604020202020204" charset="0"/>
              </a:rPr>
              <a:t>The Dark Side of the Coin: How Cryptocurrency Adoption Relates to Crime</a:t>
            </a:r>
            <a:endParaRPr lang="en-US" sz="6000" b="1" dirty="0">
              <a:solidFill>
                <a:srgbClr val="153669"/>
              </a:solidFill>
              <a:latin typeface="Poppins Bold" panose="020B0604020202020204" charset="0"/>
              <a:ea typeface="Poppins Bold"/>
              <a:cs typeface="Poppins Bold" panose="020B0604020202020204" charset="0"/>
              <a:sym typeface="Poppins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9312726" y="5531814"/>
            <a:ext cx="2984182" cy="2611159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>
                <a:alpha val="87843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694366" y="5415531"/>
            <a:ext cx="2984182" cy="2611159"/>
            <a:chOff x="0" y="0"/>
            <a:chExt cx="812800" cy="7112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1578573" y="8244967"/>
            <a:ext cx="3086100" cy="2700338"/>
            <a:chOff x="0" y="0"/>
            <a:chExt cx="812800" cy="7112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10593600" y="2398768"/>
            <a:ext cx="3007063" cy="2631180"/>
            <a:chOff x="0" y="0"/>
            <a:chExt cx="812800" cy="7112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9520807" y="1101818"/>
            <a:ext cx="802213" cy="701937"/>
            <a:chOff x="0" y="0"/>
            <a:chExt cx="812800" cy="7112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82007" y="1124030"/>
            <a:ext cx="845737" cy="740020"/>
            <a:chOff x="0" y="0"/>
            <a:chExt cx="812800" cy="7112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342186" y="8644516"/>
            <a:ext cx="902266" cy="789483"/>
            <a:chOff x="0" y="0"/>
            <a:chExt cx="812800" cy="7112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 rot="-10800000">
            <a:off x="9726135" y="7883030"/>
            <a:ext cx="2984182" cy="2611159"/>
            <a:chOff x="0" y="0"/>
            <a:chExt cx="812800" cy="7112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Freeform 43"/>
          <p:cNvSpPr/>
          <p:nvPr/>
        </p:nvSpPr>
        <p:spPr>
          <a:xfrm>
            <a:off x="275224" y="191701"/>
            <a:ext cx="2177678" cy="1864658"/>
          </a:xfrm>
          <a:custGeom>
            <a:avLst/>
            <a:gdLst/>
            <a:ahLst/>
            <a:cxnLst/>
            <a:rect l="l" t="t" r="r" b="b"/>
            <a:pathLst>
              <a:path w="1520513" h="1520513">
                <a:moveTo>
                  <a:pt x="0" y="0"/>
                </a:moveTo>
                <a:lnTo>
                  <a:pt x="1520513" y="0"/>
                </a:lnTo>
                <a:lnTo>
                  <a:pt x="1520513" y="1520513"/>
                </a:lnTo>
                <a:lnTo>
                  <a:pt x="0" y="15205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3878946" y="6235195"/>
            <a:ext cx="4167582" cy="571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2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Sofija Kaluderovic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63" y="801518"/>
            <a:ext cx="17297400" cy="1143000"/>
          </a:xfrm>
        </p:spPr>
        <p:txBody>
          <a:bodyPr>
            <a:normAutofit/>
          </a:bodyPr>
          <a:lstStyle/>
          <a:p>
            <a:r>
              <a:rPr lang="sr-Latn-ME" dirty="0" smtClean="0">
                <a:latin typeface="Poppins Bold" panose="020B0604020202020204" charset="0"/>
                <a:cs typeface="Poppins Bold" panose="020B0604020202020204" charset="0"/>
              </a:rPr>
              <a:t>Introduction</a:t>
            </a:r>
            <a:endParaRPr lang="en-US" dirty="0"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592" y="1939369"/>
            <a:ext cx="17602200" cy="5181600"/>
          </a:xfrm>
        </p:spPr>
        <p:txBody>
          <a:bodyPr>
            <a:noAutofit/>
          </a:bodyPr>
          <a:lstStyle/>
          <a:p>
            <a:pPr>
              <a:lnSpc>
                <a:spcPct val="300000"/>
              </a:lnSpc>
            </a:pP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Digital, decentralized currency</a:t>
            </a:r>
          </a:p>
          <a:p>
            <a:pPr>
              <a:lnSpc>
                <a:spcPct val="300000"/>
              </a:lnSpc>
            </a:pP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Simpler, 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faster and cheaper means of payment for everyday 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transactions</a:t>
            </a:r>
          </a:p>
          <a:p>
            <a:pPr>
              <a:lnSpc>
                <a:spcPct val="300000"/>
              </a:lnSpc>
            </a:pP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N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ot 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backed by 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government or central bank</a:t>
            </a:r>
          </a:p>
          <a:p>
            <a:pPr>
              <a:lnSpc>
                <a:spcPct val="300000"/>
              </a:lnSpc>
            </a:pP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R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ecorded 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on a public ledger but users remain 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pseudonymous</a:t>
            </a:r>
          </a:p>
          <a:p>
            <a:pPr>
              <a:lnSpc>
                <a:spcPct val="300000"/>
              </a:lnSpc>
            </a:pP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A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ppeal 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to legitimate users but also to criminals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15925800" y="-335164"/>
            <a:ext cx="3030318" cy="2651528"/>
            <a:chOff x="0" y="0"/>
            <a:chExt cx="812800" cy="711200"/>
          </a:xfrm>
        </p:grpSpPr>
        <p:sp>
          <p:nvSpPr>
            <p:cNvPr id="5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1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24"/>
          <p:cNvGrpSpPr/>
          <p:nvPr/>
        </p:nvGrpSpPr>
        <p:grpSpPr>
          <a:xfrm rot="-10800000">
            <a:off x="15697200" y="1404901"/>
            <a:ext cx="3007063" cy="2631180"/>
            <a:chOff x="0" y="0"/>
            <a:chExt cx="812800" cy="711200"/>
          </a:xfrm>
        </p:grpSpPr>
        <p:sp>
          <p:nvSpPr>
            <p:cNvPr id="8" name="Freeform 2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26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16507646" y="8518858"/>
            <a:ext cx="2020733" cy="1768142"/>
            <a:chOff x="0" y="0"/>
            <a:chExt cx="812800" cy="711200"/>
          </a:xfrm>
        </p:grpSpPr>
        <p:sp>
          <p:nvSpPr>
            <p:cNvPr id="11" name="Freeform 3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34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17756"/>
            <a:ext cx="1949101" cy="20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027" y="841647"/>
            <a:ext cx="8229600" cy="1143000"/>
          </a:xfrm>
        </p:spPr>
        <p:txBody>
          <a:bodyPr>
            <a:normAutofit/>
          </a:bodyPr>
          <a:lstStyle/>
          <a:p>
            <a:r>
              <a:rPr lang="sr-Latn-ME" dirty="0">
                <a:latin typeface="Poppins Bold" panose="020B0604020202020204" charset="0"/>
                <a:cs typeface="Poppins Bold" panose="020B0604020202020204" charset="0"/>
              </a:rPr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52860"/>
            <a:ext cx="17297399" cy="7162800"/>
          </a:xfrm>
        </p:spPr>
        <p:txBody>
          <a:bodyPr>
            <a:normAutofit fontScale="92500"/>
          </a:bodyPr>
          <a:lstStyle/>
          <a:p>
            <a:pPr>
              <a:lnSpc>
                <a:spcPct val="310000"/>
              </a:lnSpc>
            </a:pPr>
            <a:r>
              <a:rPr lang="en-US" sz="3400" dirty="0">
                <a:latin typeface="Poppins" panose="020B0604020202020204" charset="0"/>
                <a:cs typeface="Poppins" panose="020B0604020202020204" charset="0"/>
              </a:rPr>
              <a:t>I</a:t>
            </a:r>
            <a:r>
              <a:rPr lang="en-US" sz="3400" dirty="0" smtClean="0">
                <a:latin typeface="Poppins" panose="020B0604020202020204" charset="0"/>
                <a:cs typeface="Poppins" panose="020B0604020202020204" charset="0"/>
              </a:rPr>
              <a:t>ncreasingly </a:t>
            </a:r>
            <a:r>
              <a:rPr lang="en-US" sz="3400" dirty="0">
                <a:latin typeface="Poppins" panose="020B0604020202020204" charset="0"/>
                <a:cs typeface="Poppins" panose="020B0604020202020204" charset="0"/>
              </a:rPr>
              <a:t>used in fraud, money laundering, ransomware, and illegal </a:t>
            </a:r>
            <a:r>
              <a:rPr lang="en-US" sz="3400" dirty="0" smtClean="0">
                <a:latin typeface="Poppins" panose="020B0604020202020204" charset="0"/>
                <a:cs typeface="Poppins" panose="020B0604020202020204" charset="0"/>
              </a:rPr>
              <a:t>marketplaces</a:t>
            </a:r>
            <a:endParaRPr lang="en-US" sz="3400" dirty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310000"/>
              </a:lnSpc>
            </a:pPr>
            <a:r>
              <a:rPr lang="sr-Latn-ME" sz="3400" dirty="0" smtClean="0">
                <a:latin typeface="Poppins" panose="020B0604020202020204" charset="0"/>
                <a:cs typeface="Poppins" panose="020B0604020202020204" charset="0"/>
              </a:rPr>
              <a:t>Absence </a:t>
            </a:r>
            <a:r>
              <a:rPr lang="en-US" sz="3400" dirty="0" smtClean="0">
                <a:latin typeface="Poppins" panose="020B0604020202020204" charset="0"/>
                <a:cs typeface="Poppins" panose="020B0604020202020204" charset="0"/>
              </a:rPr>
              <a:t>of </a:t>
            </a:r>
            <a:r>
              <a:rPr lang="en-US" sz="3400" dirty="0">
                <a:latin typeface="Poppins" panose="020B0604020202020204" charset="0"/>
                <a:cs typeface="Poppins" panose="020B0604020202020204" charset="0"/>
              </a:rPr>
              <a:t>ethical standards and regulatory </a:t>
            </a:r>
            <a:r>
              <a:rPr lang="en-US" sz="3400" dirty="0" smtClean="0">
                <a:latin typeface="Poppins" panose="020B0604020202020204" charset="0"/>
                <a:cs typeface="Poppins" panose="020B0604020202020204" charset="0"/>
              </a:rPr>
              <a:t>oversight</a:t>
            </a:r>
          </a:p>
          <a:p>
            <a:pPr>
              <a:lnSpc>
                <a:spcPct val="310000"/>
              </a:lnSpc>
            </a:pPr>
            <a:r>
              <a:rPr lang="en-US" sz="3400" dirty="0">
                <a:latin typeface="Poppins" panose="020B0604020202020204" charset="0"/>
                <a:cs typeface="Poppins" panose="020B0604020202020204" charset="0"/>
              </a:rPr>
              <a:t>Most existing research is either theoretical or focused on specific </a:t>
            </a:r>
            <a:r>
              <a:rPr lang="en-US" sz="3400" dirty="0" smtClean="0">
                <a:latin typeface="Poppins" panose="020B0604020202020204" charset="0"/>
                <a:cs typeface="Poppins" panose="020B0604020202020204" charset="0"/>
              </a:rPr>
              <a:t>crimes, </a:t>
            </a:r>
            <a:r>
              <a:rPr lang="en-US" sz="3400" dirty="0">
                <a:latin typeface="Poppins" panose="020B0604020202020204" charset="0"/>
                <a:cs typeface="Poppins" panose="020B0604020202020204" charset="0"/>
              </a:rPr>
              <a:t>with little broad, cross-country empirical </a:t>
            </a:r>
            <a:r>
              <a:rPr lang="en-US" sz="3400" dirty="0" smtClean="0">
                <a:latin typeface="Poppins" panose="020B0604020202020204" charset="0"/>
                <a:cs typeface="Poppins" panose="020B0604020202020204" charset="0"/>
              </a:rPr>
              <a:t>analysis </a:t>
            </a:r>
            <a:endParaRPr lang="sr-Latn-ME" sz="3400" dirty="0" smtClean="0">
              <a:latin typeface="Poppins" panose="020B0604020202020204" charset="0"/>
              <a:cs typeface="Poppins" panose="020B0604020202020204" charset="0"/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-1006114" y="-1009609"/>
            <a:ext cx="2984182" cy="2611159"/>
            <a:chOff x="0" y="0"/>
            <a:chExt cx="812800" cy="711200"/>
          </a:xfrm>
        </p:grpSpPr>
        <p:sp>
          <p:nvSpPr>
            <p:cNvPr id="5" name="Freeform 1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>
                <a:alpha val="87843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1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24"/>
          <p:cNvGrpSpPr/>
          <p:nvPr/>
        </p:nvGrpSpPr>
        <p:grpSpPr>
          <a:xfrm rot="-10800000">
            <a:off x="-556029" y="-166668"/>
            <a:ext cx="2370008" cy="1911268"/>
            <a:chOff x="0" y="0"/>
            <a:chExt cx="812800" cy="711200"/>
          </a:xfrm>
        </p:grpSpPr>
        <p:sp>
          <p:nvSpPr>
            <p:cNvPr id="8" name="Freeform 2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26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3132" y="87083"/>
            <a:ext cx="2530843" cy="2652129"/>
          </a:xfrm>
          <a:prstGeom prst="rect">
            <a:avLst/>
          </a:prstGeom>
        </p:spPr>
      </p:pic>
      <p:grpSp>
        <p:nvGrpSpPr>
          <p:cNvPr id="11" name="Group 8"/>
          <p:cNvGrpSpPr/>
          <p:nvPr/>
        </p:nvGrpSpPr>
        <p:grpSpPr>
          <a:xfrm>
            <a:off x="15255224" y="5536659"/>
            <a:ext cx="6103845" cy="5340865"/>
            <a:chOff x="0" y="0"/>
            <a:chExt cx="812800" cy="711200"/>
          </a:xfrm>
        </p:grpSpPr>
        <p:sp>
          <p:nvSpPr>
            <p:cNvPr id="12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22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78197" y="1242230"/>
            <a:ext cx="8469459" cy="947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6"/>
              </a:lnSpc>
            </a:pPr>
            <a:r>
              <a:rPr lang="en-US" sz="5500" b="1" dirty="0">
                <a:solidFill>
                  <a:srgbClr val="0B1D39"/>
                </a:solidFill>
                <a:latin typeface="Poppins Bold"/>
                <a:ea typeface="Poppins Bold"/>
                <a:cs typeface="Poppins Bold"/>
                <a:sym typeface="Poppins Bold"/>
              </a:rPr>
              <a:t>Research Question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72431" y="3622522"/>
            <a:ext cx="14880993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does the </a:t>
            </a:r>
            <a:r>
              <a:rPr lang="en-US" sz="36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level of </a:t>
            </a:r>
            <a:r>
              <a:rPr lang="en-US" sz="3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cryptocurrency adoption influence crime rates in a</a:t>
            </a:r>
            <a:r>
              <a:rPr lang="en-US" sz="36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country?</a:t>
            </a:r>
            <a:endParaRPr lang="sr-Latn-ME" sz="3600" dirty="0" smtClean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ct val="150000"/>
              </a:lnSpc>
            </a:pPr>
            <a:endParaRPr lang="sr-Latn-ME" sz="3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ME" sz="36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Research </a:t>
            </a:r>
            <a:r>
              <a:rPr lang="en-US" sz="36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hypothesis</a:t>
            </a:r>
            <a:r>
              <a:rPr lang="sr-Latn-ME" sz="36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Countries with higher levels of cryptocurrency adoption will experience higher rates of crime</a:t>
            </a:r>
            <a:r>
              <a:rPr lang="sr-Latn-ME" sz="36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lang="en-US" sz="3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410200" y="9033225"/>
            <a:ext cx="767266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5255224" y="5536659"/>
            <a:ext cx="6103845" cy="5340865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3067113" y="-179028"/>
            <a:ext cx="6103845" cy="5340865"/>
            <a:chOff x="0" y="0"/>
            <a:chExt cx="812800" cy="711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721430" y="701820"/>
            <a:ext cx="3114134" cy="2724867"/>
            <a:chOff x="0" y="0"/>
            <a:chExt cx="812800" cy="711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>
                <a:alpha val="8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-1543607" y="7271809"/>
            <a:ext cx="3114134" cy="2724867"/>
            <a:chOff x="0" y="0"/>
            <a:chExt cx="812800" cy="7112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>
                <a:alpha val="8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16721430" y="3347730"/>
            <a:ext cx="3085910" cy="2700171"/>
            <a:chOff x="0" y="0"/>
            <a:chExt cx="812800" cy="7112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1515383" y="4650595"/>
            <a:ext cx="3085910" cy="2700171"/>
            <a:chOff x="0" y="0"/>
            <a:chExt cx="812800" cy="711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10800000">
            <a:off x="14738797" y="-179028"/>
            <a:ext cx="4041467" cy="3536283"/>
            <a:chOff x="0" y="0"/>
            <a:chExt cx="812800" cy="7112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488307" y="7341241"/>
            <a:ext cx="4041467" cy="3536283"/>
            <a:chOff x="0" y="0"/>
            <a:chExt cx="812800" cy="7112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4545" y="701820"/>
            <a:ext cx="2020733" cy="1768142"/>
            <a:chOff x="0" y="0"/>
            <a:chExt cx="812800" cy="7112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-10800000">
            <a:off x="15255224" y="8207092"/>
            <a:ext cx="2020733" cy="1768142"/>
            <a:chOff x="0" y="0"/>
            <a:chExt cx="812800" cy="7112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 rot="-10800000">
            <a:off x="2039445" y="716487"/>
            <a:ext cx="997288" cy="872627"/>
            <a:chOff x="0" y="0"/>
            <a:chExt cx="812800" cy="7112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5171344" y="9102606"/>
            <a:ext cx="997288" cy="872627"/>
            <a:chOff x="0" y="0"/>
            <a:chExt cx="812800" cy="7112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8F3C9927-33E6-1772-0748-1EE94A595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502" y="485998"/>
            <a:ext cx="1322947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9462968" y="9584957"/>
            <a:ext cx="611142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90600" y="510403"/>
            <a:ext cx="7162800" cy="677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59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Literature Review</a:t>
            </a:r>
            <a:endParaRPr lang="en-US" sz="44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15574388" y="-1641732"/>
            <a:ext cx="6103845" cy="5340865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6277009" y="689261"/>
            <a:ext cx="1700198" cy="1487673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A34893C-A4C5-F23F-0979-F7AE7E8B1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962" y="7527450"/>
            <a:ext cx="2570246" cy="2461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114" y="1648623"/>
            <a:ext cx="16002000" cy="7237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Kethineni</a:t>
            </a:r>
            <a:r>
              <a:rPr lang="en-US" sz="2600" dirty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, </a:t>
            </a:r>
            <a:r>
              <a:rPr lang="en-US" sz="2600" dirty="0" err="1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Sesha</a:t>
            </a:r>
            <a:r>
              <a:rPr lang="en-US" sz="2600" dirty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, and Ying Cao. "The Rise in Popularity of Cryptocurrency and Associated Criminal Activity." </a:t>
            </a:r>
            <a:r>
              <a:rPr lang="en-US" sz="2600" i="1" dirty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International Criminal Justice Review</a:t>
            </a:r>
            <a:r>
              <a:rPr lang="en-US" sz="2600" dirty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, vol. 30, no. 3, 2020, pp. 325–344</a:t>
            </a:r>
            <a:r>
              <a:rPr lang="en-US" sz="2600" dirty="0" smtClean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00" dirty="0" smtClean="0">
              <a:latin typeface="Poppins" panose="020B0604020202020204" charset="0"/>
              <a:ea typeface="PMingLiU-ExtB" panose="02020500000000000000" pitchFamily="18" charset="-12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Khan</a:t>
            </a:r>
            <a:r>
              <a:rPr lang="en-US" sz="2600" dirty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, Hira Farman, et al. "Cryptocurrency Crimes: A Systematic Review on Illicit Activities Using Cryptocurrency (Bitcoin) and Challenges for Law Enforcement Agencies."</a:t>
            </a:r>
            <a:r>
              <a:rPr lang="en-US" sz="2600" i="1" dirty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 Pakistan Journal of Engineering, Technology &amp; Science</a:t>
            </a:r>
            <a:r>
              <a:rPr lang="en-US" sz="2600" dirty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, 2024</a:t>
            </a:r>
            <a:r>
              <a:rPr lang="en-US" sz="2600" dirty="0" smtClean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00" dirty="0" smtClean="0">
              <a:latin typeface="Poppins" panose="020B0604020202020204" charset="0"/>
              <a:ea typeface="PMingLiU-ExtB" panose="02020500000000000000" pitchFamily="18" charset="-12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 smtClean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Kovalchuk</a:t>
            </a:r>
            <a:r>
              <a:rPr lang="en-US" sz="2600" dirty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, </a:t>
            </a:r>
            <a:r>
              <a:rPr lang="en-US" sz="2600" dirty="0" err="1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Olha</a:t>
            </a:r>
            <a:r>
              <a:rPr lang="en-US" sz="2600" dirty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, et al. "Cryptocurrency Crime Risks Modeling: Environment, E-Commerce, and Cybersecurity Issue." </a:t>
            </a:r>
            <a:r>
              <a:rPr lang="en-US" sz="2600" i="1" dirty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IEEE Access</a:t>
            </a:r>
            <a:r>
              <a:rPr lang="en-US" sz="2600" dirty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, vol. 12, 2024, pp. 50673–50688. </a:t>
            </a:r>
            <a:endParaRPr lang="en-US" sz="2600" dirty="0" smtClean="0">
              <a:latin typeface="Poppins" panose="020B0604020202020204" charset="0"/>
              <a:ea typeface="PMingLiU-ExtB" panose="02020500000000000000" pitchFamily="18" charset="-12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00" dirty="0" smtClean="0">
              <a:latin typeface="Poppins" panose="020B0604020202020204" charset="0"/>
              <a:ea typeface="PMingLiU-ExtB" panose="02020500000000000000" pitchFamily="18" charset="-12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Dupuis</a:t>
            </a:r>
            <a:r>
              <a:rPr lang="en-US" sz="2600" dirty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, Daniel, and Kimberly Gleason. "Money Laundering with Cryptocurrency: Open Doors and the Regulatory Dialectic." </a:t>
            </a:r>
            <a:r>
              <a:rPr lang="en-US" sz="2600" i="1" dirty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Journal of Financial Crime</a:t>
            </a:r>
            <a:r>
              <a:rPr lang="en-US" sz="2600" dirty="0">
                <a:latin typeface="Poppins" panose="020B0604020202020204" charset="0"/>
                <a:ea typeface="PMingLiU-ExtB" panose="02020500000000000000" pitchFamily="18" charset="-120"/>
                <a:cs typeface="Poppins" panose="020B0604020202020204" charset="0"/>
              </a:rPr>
              <a:t>, vol. 28, no. 1, 2021, pp. 60–74.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/>
          <p:cNvSpPr/>
          <p:nvPr/>
        </p:nvSpPr>
        <p:spPr>
          <a:xfrm>
            <a:off x="5607437" y="4805785"/>
            <a:ext cx="839725" cy="839725"/>
          </a:xfrm>
          <a:custGeom>
            <a:avLst/>
            <a:gdLst/>
            <a:ahLst/>
            <a:cxnLst/>
            <a:rect l="l" t="t" r="r" b="b"/>
            <a:pathLst>
              <a:path w="839725" h="839725">
                <a:moveTo>
                  <a:pt x="0" y="0"/>
                </a:moveTo>
                <a:lnTo>
                  <a:pt x="839724" y="0"/>
                </a:lnTo>
                <a:lnTo>
                  <a:pt x="839724" y="839725"/>
                </a:lnTo>
                <a:lnTo>
                  <a:pt x="0" y="839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457200" y="479482"/>
            <a:ext cx="5725560" cy="783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Data Sources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5736799" y="5958037"/>
            <a:ext cx="5622271" cy="4919487"/>
            <a:chOff x="0" y="0"/>
            <a:chExt cx="812800" cy="7112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-10800000">
            <a:off x="15943291" y="7774589"/>
            <a:ext cx="2020733" cy="1768142"/>
            <a:chOff x="0" y="0"/>
            <a:chExt cx="812800" cy="7112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5859411" y="8670103"/>
            <a:ext cx="997288" cy="872627"/>
            <a:chOff x="0" y="0"/>
            <a:chExt cx="812800" cy="7112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AD14A2FA-4446-AC2C-4DF2-DB0F580A4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1" y="266700"/>
            <a:ext cx="2343024" cy="228627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F9EC163-D70F-8348-7FB8-CE2942196068}"/>
              </a:ext>
            </a:extLst>
          </p:cNvPr>
          <p:cNvSpPr txBox="1"/>
          <p:nvPr/>
        </p:nvSpPr>
        <p:spPr>
          <a:xfrm>
            <a:off x="609600" y="1605942"/>
            <a:ext cx="16878955" cy="807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Poppins" panose="020B0604020202020204" charset="0"/>
                <a:cs typeface="Poppins" panose="020B0604020202020204" charset="0"/>
              </a:rPr>
              <a:t>Chainalysis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Poppins" panose="020B0604020202020204" charset="0"/>
                <a:cs typeface="Poppins" panose="020B0604020202020204" charset="0"/>
              </a:rPr>
              <a:t>Leading blockchain </a:t>
            </a:r>
            <a:r>
              <a:rPr lang="en-US" sz="2400" dirty="0">
                <a:latin typeface="Poppins" panose="020B0604020202020204" charset="0"/>
                <a:cs typeface="Poppins" panose="020B0604020202020204" charset="0"/>
              </a:rPr>
              <a:t>data </a:t>
            </a:r>
            <a:r>
              <a:rPr lang="en-US" sz="2400" dirty="0" smtClean="0">
                <a:latin typeface="Poppins" panose="020B0604020202020204" charset="0"/>
                <a:cs typeface="Poppins" panose="020B0604020202020204" charset="0"/>
              </a:rPr>
              <a:t>platform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Poppins" panose="020B0604020202020204" charset="0"/>
                <a:cs typeface="Poppins" panose="020B0604020202020204" charset="0"/>
              </a:rPr>
              <a:t>Publishes </a:t>
            </a:r>
            <a:r>
              <a:rPr lang="en-US" sz="2400" dirty="0">
                <a:latin typeface="Poppins" panose="020B0604020202020204" charset="0"/>
                <a:cs typeface="Poppins" panose="020B0604020202020204" charset="0"/>
              </a:rPr>
              <a:t>an annual report that calculates the Global Crypto Adoption Index, scoring countries from 0 to 1</a:t>
            </a:r>
            <a:r>
              <a:rPr lang="en-US" sz="2400" dirty="0" smtClean="0">
                <a:latin typeface="Poppins" panose="020B0604020202020204" charset="0"/>
                <a:cs typeface="Poppins" panose="020B060402020202020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Global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Initiative Against Transnational Organized Crime (GI-TOC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Calculates the global crime index in collaboration with the European Union, INTERPOL, and </a:t>
            </a:r>
            <a:r>
              <a:rPr lang="en-US" sz="2400" dirty="0"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Institute for Security Studies (ISS</a:t>
            </a:r>
            <a:r>
              <a:rPr lang="en-US" sz="2400" dirty="0" smtClean="0"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Law enforcement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Government transparency and accountability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World Bank Group</a:t>
            </a:r>
            <a:endParaRPr lang="en-US" sz="2400" dirty="0">
              <a:latin typeface="Poppins" panose="020B0604020202020204" charset="0"/>
              <a:ea typeface="Calibri" panose="020F0502020204030204" pitchFamily="34" charset="0"/>
              <a:cs typeface="Poppins" panose="020B0604020202020204" charset="0"/>
            </a:endParaRP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Poppins" panose="020B0604020202020204" charset="0"/>
                <a:cs typeface="Poppins" panose="020B0604020202020204" charset="0"/>
                <a:hlinkClick r:id="rId5" tooltip="Original URL: https://data.worldbank.org/indicator/NY.GDP.PCAP.CD?end=2023&amp;start=2021. Click or tap if you trust this link."/>
              </a:rPr>
              <a:t>GDP per capita (current US$) | 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  <a:hlinkClick r:id="rId5" tooltip="Original URL: https://data.worldbank.org/indicator/NY.GDP.PCAP.CD?end=2023&amp;start=2021. Click or tap if you trust this link."/>
              </a:rPr>
              <a:t>Data</a:t>
            </a:r>
            <a:endParaRPr lang="en-US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Poppins" panose="020B0604020202020204" charset="0"/>
                <a:cs typeface="Poppins" panose="020B0604020202020204" charset="0"/>
                <a:hlinkClick r:id="rId6" tooltip="Original URL: https://data.worldbank.org/indicator/SL.UEM.TOTL.ZS?end=2023&amp;start=2021. Click or tap if you trust this link."/>
              </a:rPr>
              <a:t>Unemployment</a:t>
            </a:r>
            <a:r>
              <a:rPr lang="en-US" dirty="0">
                <a:latin typeface="Poppins" panose="020B0604020202020204" charset="0"/>
                <a:cs typeface="Poppins" panose="020B0604020202020204" charset="0"/>
                <a:hlinkClick r:id="rId6" tooltip="Original URL: https://data.worldbank.org/indicator/SL.UEM.TOTL.ZS?end=2023&amp;start=2021. Click or tap if you trust this link."/>
              </a:rPr>
              <a:t>, total (% of total labor force) (modeled ILO estimate) | 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  <a:hlinkClick r:id="rId6" tooltip="Original URL: https://data.worldbank.org/indicator/SL.UEM.TOTL.ZS?end=2023&amp;start=2021. Click or tap if you trust this link."/>
              </a:rPr>
              <a:t>Data</a:t>
            </a:r>
            <a:endParaRPr lang="en-US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Poppins" panose="020B0604020202020204" charset="0"/>
                <a:cs typeface="Poppins" panose="020B0604020202020204" charset="0"/>
                <a:hlinkClick r:id="rId7"/>
              </a:rPr>
              <a:t>A </a:t>
            </a:r>
            <a:r>
              <a:rPr lang="en-US" dirty="0">
                <a:latin typeface="Poppins" panose="020B0604020202020204" charset="0"/>
                <a:cs typeface="Poppins" panose="020B0604020202020204" charset="0"/>
                <a:hlinkClick r:id="rId7"/>
              </a:rPr>
              <a:t>Global Database of 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  <a:hlinkClick r:id="rId7"/>
              </a:rPr>
              <a:t>Inflation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</a:rPr>
              <a:t> </a:t>
            </a:r>
            <a:endParaRPr lang="en-US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Poppins" panose="020B0604020202020204" charset="0"/>
                <a:cs typeface="Poppins" panose="020B0604020202020204" charset="0"/>
                <a:hlinkClick r:id="rId8"/>
              </a:rPr>
              <a:t>Individuals </a:t>
            </a:r>
            <a:r>
              <a:rPr lang="en-US" dirty="0">
                <a:latin typeface="Poppins" panose="020B0604020202020204" charset="0"/>
                <a:cs typeface="Poppins" panose="020B0604020202020204" charset="0"/>
                <a:hlinkClick r:id="rId8"/>
              </a:rPr>
              <a:t>using the Internet (% of population) | 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  <a:hlinkClick r:id="rId8"/>
              </a:rPr>
              <a:t>Data</a:t>
            </a:r>
            <a:r>
              <a:rPr lang="sr-Latn-ME" dirty="0" smtClean="0">
                <a:latin typeface="Poppins" panose="020B0604020202020204" charset="0"/>
                <a:cs typeface="Poppins" panose="020B0604020202020204" charset="0"/>
              </a:rPr>
              <a:t> </a:t>
            </a:r>
            <a:endParaRPr lang="en-US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World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Inequality Database</a:t>
            </a:r>
            <a:endParaRPr lang="en-US" sz="2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Poppins" panose="020B0604020202020204" charset="0"/>
                <a:cs typeface="Poppins" panose="020B0604020202020204" charset="0"/>
                <a:hlinkClick r:id="rId9" tooltip="Original URL: https://wid.world/world/#sptinc_p90p100_z/US;FR;DE;CN;ZA;GB;WO/2023/eu/k/p/yearly/s/false/24.722500000000004/80/curve/false/country. Click or tap if you trust this link."/>
              </a:rPr>
              <a:t>World - WID - World Inequality </a:t>
            </a:r>
            <a:r>
              <a:rPr lang="en-US" dirty="0" smtClean="0">
                <a:latin typeface="Poppins" panose="020B0604020202020204" charset="0"/>
                <a:cs typeface="Poppins" panose="020B0604020202020204" charset="0"/>
                <a:hlinkClick r:id="rId9" tooltip="Original URL: https://wid.world/world/#sptinc_p90p100_z/US;FR;DE;CN;ZA;GB;WO/2023/eu/k/p/yearly/s/false/24.722500000000004/80/curve/false/country. Click or tap if you trust this link."/>
              </a:rPr>
              <a:t>Database</a:t>
            </a:r>
            <a:endParaRPr lang="en-US" sz="2400" dirty="0" smtClean="0">
              <a:latin typeface="Poppins" panose="020B0604020202020204" charset="0"/>
              <a:ea typeface="Calibri" panose="020F0502020204030204" pitchFamily="34" charset="0"/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16015237" y="9005129"/>
            <a:ext cx="1411942" cy="1250799"/>
            <a:chOff x="127000" y="273050"/>
            <a:chExt cx="1150747" cy="1019414"/>
          </a:xfrm>
        </p:grpSpPr>
        <p:sp>
          <p:nvSpPr>
            <p:cNvPr id="46" name="Freeform 46"/>
            <p:cNvSpPr/>
            <p:nvPr/>
          </p:nvSpPr>
          <p:spPr>
            <a:xfrm>
              <a:off x="464947" y="581264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5" name="TextBox 24"/>
          <p:cNvSpPr txBox="1"/>
          <p:nvPr/>
        </p:nvSpPr>
        <p:spPr>
          <a:xfrm>
            <a:off x="2476497" y="542644"/>
            <a:ext cx="13335000" cy="783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Dataset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AA4C85-1C28-13D3-1C7E-DEF238693107}"/>
              </a:ext>
            </a:extLst>
          </p:cNvPr>
          <p:cNvGrpSpPr/>
          <p:nvPr/>
        </p:nvGrpSpPr>
        <p:grpSpPr>
          <a:xfrm>
            <a:off x="573280" y="2761840"/>
            <a:ext cx="16744947" cy="5731282"/>
            <a:chOff x="1828800" y="2333831"/>
            <a:chExt cx="15811500" cy="44193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9E270F-D46A-0648-4303-A63A51015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430"/>
            <a:stretch/>
          </p:blipFill>
          <p:spPr>
            <a:xfrm>
              <a:off x="1828800" y="2343150"/>
              <a:ext cx="9915525" cy="44100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005ACF-B617-F99D-B46B-AFE8FCCA7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44325" y="2333831"/>
              <a:ext cx="5895975" cy="4410075"/>
            </a:xfrm>
            <a:prstGeom prst="rect">
              <a:avLst/>
            </a:prstGeom>
          </p:spPr>
        </p:pic>
      </p:grpSp>
      <p:grpSp>
        <p:nvGrpSpPr>
          <p:cNvPr id="39" name="Group 39"/>
          <p:cNvGrpSpPr/>
          <p:nvPr/>
        </p:nvGrpSpPr>
        <p:grpSpPr>
          <a:xfrm>
            <a:off x="15736799" y="5958037"/>
            <a:ext cx="5622271" cy="4919487"/>
            <a:chOff x="0" y="0"/>
            <a:chExt cx="812800" cy="7112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55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 rot="-10800000">
            <a:off x="16527201" y="8312089"/>
            <a:ext cx="2020733" cy="1768142"/>
            <a:chOff x="0" y="0"/>
            <a:chExt cx="812800" cy="7112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287DA79-ABD6-488F-3EE7-B8900836BEF6}"/>
              </a:ext>
            </a:extLst>
          </p:cNvPr>
          <p:cNvSpPr txBox="1"/>
          <p:nvPr/>
        </p:nvSpPr>
        <p:spPr>
          <a:xfrm>
            <a:off x="762000" y="204146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Data includes 147 country-level observations from </a:t>
            </a:r>
            <a:r>
              <a:rPr lang="en-US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2023.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7600" y="131840"/>
            <a:ext cx="2460973" cy="2105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191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latin typeface="Poppins Bold" panose="020B0604020202020204" charset="0"/>
                <a:cs typeface="Poppins Bold" panose="020B0604020202020204" charset="0"/>
              </a:rPr>
              <a:t>Summary</a:t>
            </a:r>
            <a:r>
              <a:rPr lang="en-US" b="1" dirty="0"/>
              <a:t> </a:t>
            </a:r>
            <a:r>
              <a:rPr lang="en-US" b="1" dirty="0">
                <a:latin typeface="Poppins Bold" panose="020B0604020202020204" charset="0"/>
                <a:cs typeface="Poppins Bold" panose="020B0604020202020204" charset="0"/>
              </a:rPr>
              <a:t>Statistics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9800" y="5905500"/>
            <a:ext cx="5627096" cy="4919898"/>
          </a:xfrm>
          <a:prstGeom prst="rect">
            <a:avLst/>
          </a:prstGeom>
        </p:spPr>
      </p:pic>
      <p:grpSp>
        <p:nvGrpSpPr>
          <p:cNvPr id="5" name="Group 42"/>
          <p:cNvGrpSpPr/>
          <p:nvPr/>
        </p:nvGrpSpPr>
        <p:grpSpPr>
          <a:xfrm rot="-10800000">
            <a:off x="76200" y="6896100"/>
            <a:ext cx="2960096" cy="2438400"/>
            <a:chOff x="0" y="0"/>
            <a:chExt cx="812800" cy="711200"/>
          </a:xfrm>
        </p:grpSpPr>
        <p:sp>
          <p:nvSpPr>
            <p:cNvPr id="6" name="Freeform 4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36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44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79811" y="1638300"/>
            <a:ext cx="10210800" cy="8229600"/>
            <a:chOff x="3879811" y="1638300"/>
            <a:chExt cx="10210800" cy="8229600"/>
          </a:xfrm>
        </p:grpSpPr>
        <p:grpSp>
          <p:nvGrpSpPr>
            <p:cNvPr id="10" name="Group 9"/>
            <p:cNvGrpSpPr/>
            <p:nvPr/>
          </p:nvGrpSpPr>
          <p:grpSpPr>
            <a:xfrm>
              <a:off x="3879811" y="1638300"/>
              <a:ext cx="10210800" cy="8229600"/>
              <a:chOff x="3879811" y="1638300"/>
              <a:chExt cx="10210800" cy="8229600"/>
            </a:xfrm>
          </p:grpSpPr>
          <p:pic>
            <p:nvPicPr>
              <p:cNvPr id="8" name="Picture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9811" y="1638300"/>
                <a:ext cx="10210800" cy="82296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2039600" y="2476500"/>
                <a:ext cx="1752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039600" y="3086100"/>
                <a:ext cx="1752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9753600" y="2476500"/>
              <a:ext cx="9144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772510" y="2476500"/>
              <a:ext cx="9144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07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775</Words>
  <Application>Microsoft Office PowerPoint</Application>
  <PresentationFormat>Custom</PresentationFormat>
  <Paragraphs>106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Poppins</vt:lpstr>
      <vt:lpstr>Calibri</vt:lpstr>
      <vt:lpstr>PMingLiU-ExtB</vt:lpstr>
      <vt:lpstr>Poppins Bold</vt:lpstr>
      <vt:lpstr>Poppins Medium</vt:lpstr>
      <vt:lpstr>Arial</vt:lpstr>
      <vt:lpstr>Wingdings</vt:lpstr>
      <vt:lpstr>Office Theme</vt:lpstr>
      <vt:lpstr>PowerPoint Presentation</vt:lpstr>
      <vt:lpstr>PowerPoint Presentation</vt:lpstr>
      <vt:lpstr>Introduction</vt:lpstr>
      <vt:lpstr>Motivation</vt:lpstr>
      <vt:lpstr>PowerPoint Presentation</vt:lpstr>
      <vt:lpstr>PowerPoint Presentation</vt:lpstr>
      <vt:lpstr>PowerPoint Presentation</vt:lpstr>
      <vt:lpstr>PowerPoint Presentation</vt:lpstr>
      <vt:lpstr>Summary Statistics</vt:lpstr>
      <vt:lpstr>PowerPoint Presentation</vt:lpstr>
      <vt:lpstr>Methodology</vt:lpstr>
      <vt:lpstr>PowerPoint Presentation</vt:lpstr>
      <vt:lpstr>PowerPoint Presentation</vt:lpstr>
      <vt:lpstr>PowerPoint Presentation</vt:lpstr>
      <vt:lpstr>Does Crime Drive Crypto Adoption? Regression Results</vt:lpstr>
      <vt:lpstr>Model Robustness: Results Using 2021 Data</vt:lpstr>
      <vt:lpstr>Limitations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Sofija Kaluderovic</dc:creator>
  <cp:lastModifiedBy>Sofija</cp:lastModifiedBy>
  <cp:revision>89</cp:revision>
  <dcterms:created xsi:type="dcterms:W3CDTF">2006-08-16T00:00:00Z</dcterms:created>
  <dcterms:modified xsi:type="dcterms:W3CDTF">2025-04-24T11:20:03Z</dcterms:modified>
  <dc:identifier>DAGfL9IE6Yw</dc:identifier>
</cp:coreProperties>
</file>